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7" r:id="rId7"/>
    <p:sldId id="258" r:id="rId8"/>
    <p:sldId id="312" r:id="rId9"/>
    <p:sldId id="263" r:id="rId10"/>
    <p:sldId id="264" r:id="rId11"/>
    <p:sldId id="265" r:id="rId12"/>
    <p:sldId id="266" r:id="rId13"/>
    <p:sldId id="267" r:id="rId14"/>
    <p:sldId id="259" r:id="rId15"/>
    <p:sldId id="260" r:id="rId16"/>
    <p:sldId id="270" r:id="rId17"/>
    <p:sldId id="271" r:id="rId18"/>
    <p:sldId id="302" r:id="rId19"/>
    <p:sldId id="296" r:id="rId20"/>
    <p:sldId id="273" r:id="rId21"/>
    <p:sldId id="274" r:id="rId22"/>
    <p:sldId id="275" r:id="rId23"/>
    <p:sldId id="276" r:id="rId24"/>
    <p:sldId id="294" r:id="rId25"/>
    <p:sldId id="277" r:id="rId26"/>
    <p:sldId id="293" r:id="rId27"/>
    <p:sldId id="278" r:id="rId28"/>
    <p:sldId id="292" r:id="rId29"/>
    <p:sldId id="290" r:id="rId30"/>
    <p:sldId id="291" r:id="rId31"/>
    <p:sldId id="279" r:id="rId32"/>
    <p:sldId id="280" r:id="rId33"/>
    <p:sldId id="281" r:id="rId34"/>
    <p:sldId id="300" r:id="rId35"/>
    <p:sldId id="298" r:id="rId36"/>
    <p:sldId id="288" r:id="rId37"/>
    <p:sldId id="283" r:id="rId38"/>
    <p:sldId id="284" r:id="rId39"/>
    <p:sldId id="285" r:id="rId40"/>
    <p:sldId id="286" r:id="rId41"/>
    <p:sldId id="313" r:id="rId42"/>
    <p:sldId id="289" r:id="rId43"/>
  </p:sldIdLst>
  <p:sldSz cx="10688638" cy="7562850"/>
  <p:notesSz cx="6858000" cy="9144000"/>
  <p:defaultTextStyle>
    <a:defPPr>
      <a:defRPr lang="en-US"/>
    </a:defPPr>
    <a:lvl1pPr marL="0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663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328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992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655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320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5983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3647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311" algn="l" defTabSz="497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0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5383" autoAdjust="0"/>
  </p:normalViewPr>
  <p:slideViewPr>
    <p:cSldViewPr snapToGrid="0" snapToObjects="1" showGuides="1">
      <p:cViewPr varScale="1">
        <p:scale>
          <a:sx n="76" d="100"/>
          <a:sy n="76" d="100"/>
        </p:scale>
        <p:origin x="2298" y="96"/>
      </p:cViewPr>
      <p:guideLst>
        <p:guide orient="horz"/>
        <p:guide pos="40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6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175D-5C04-D24D-8EE1-7CF7278DAB91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0FB7-A8AA-3C4B-90A3-F6E47446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39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6FD9-6EA9-F645-B05D-5F5C58F221FC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1E3BA-34AC-574A-BCAC-E89F69BC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80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aseline="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6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7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5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9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4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3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5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6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55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 smtClean="0"/>
              <a:t> </a:t>
            </a:r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78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4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8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60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1E3BA-34AC-574A-BCAC-E89F69BC6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6"/>
            <a:ext cx="10692384" cy="755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2820" y="3712463"/>
            <a:ext cx="5849969" cy="81376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20" y="4697023"/>
            <a:ext cx="7383415" cy="47670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97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7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0"/>
            <a:ext cx="10693741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0673" y="2282751"/>
            <a:ext cx="4398400" cy="687485"/>
          </a:xfrm>
        </p:spPr>
        <p:txBody>
          <a:bodyPr anchor="b">
            <a:noAutofit/>
          </a:bodyPr>
          <a:lstStyle>
            <a:lvl1pPr algn="l">
              <a:defRPr sz="2300" b="1"/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49197" y="1507234"/>
            <a:ext cx="3742459" cy="4674649"/>
          </a:xfrm>
        </p:spPr>
        <p:txBody>
          <a:bodyPr/>
          <a:lstStyle>
            <a:lvl1pPr marL="0" indent="0">
              <a:buNone/>
              <a:defRPr sz="3500"/>
            </a:lvl1pPr>
            <a:lvl2pPr marL="497663" indent="0">
              <a:buNone/>
              <a:defRPr sz="3000"/>
            </a:lvl2pPr>
            <a:lvl3pPr marL="995328" indent="0">
              <a:buNone/>
              <a:defRPr sz="2600"/>
            </a:lvl3pPr>
            <a:lvl4pPr marL="1492992" indent="0">
              <a:buNone/>
              <a:defRPr sz="2200"/>
            </a:lvl4pPr>
            <a:lvl5pPr marL="1990655" indent="0">
              <a:buNone/>
              <a:defRPr sz="2200"/>
            </a:lvl5pPr>
            <a:lvl6pPr marL="2488320" indent="0">
              <a:buNone/>
              <a:defRPr sz="2200"/>
            </a:lvl6pPr>
            <a:lvl7pPr marL="2985983" indent="0">
              <a:buNone/>
              <a:defRPr sz="2200"/>
            </a:lvl7pPr>
            <a:lvl8pPr marL="3483647" indent="0">
              <a:buNone/>
              <a:defRPr sz="2200"/>
            </a:lvl8pPr>
            <a:lvl9pPr marL="3981311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0673" y="3080886"/>
            <a:ext cx="4722656" cy="2298407"/>
          </a:xfrm>
        </p:spPr>
        <p:txBody>
          <a:bodyPr/>
          <a:lstStyle>
            <a:lvl1pPr marL="0" indent="0">
              <a:buNone/>
              <a:defRPr sz="1500"/>
            </a:lvl1pPr>
            <a:lvl2pPr marL="497663" indent="0">
              <a:buNone/>
              <a:defRPr sz="1300"/>
            </a:lvl2pPr>
            <a:lvl3pPr marL="995328" indent="0">
              <a:buNone/>
              <a:defRPr sz="1100"/>
            </a:lvl3pPr>
            <a:lvl4pPr marL="1492992" indent="0">
              <a:buNone/>
              <a:defRPr sz="1000"/>
            </a:lvl4pPr>
            <a:lvl5pPr marL="1990655" indent="0">
              <a:buNone/>
              <a:defRPr sz="1000"/>
            </a:lvl5pPr>
            <a:lvl6pPr marL="2488320" indent="0">
              <a:buNone/>
              <a:defRPr sz="1000"/>
            </a:lvl6pPr>
            <a:lvl7pPr marL="2985983" indent="0">
              <a:buNone/>
              <a:defRPr sz="1000"/>
            </a:lvl7pPr>
            <a:lvl8pPr marL="3483647" indent="0">
              <a:buNone/>
              <a:defRPr sz="1000"/>
            </a:lvl8pPr>
            <a:lvl9pPr marL="398131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1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7773" cy="7562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5995" y="2580624"/>
            <a:ext cx="7506691" cy="445867"/>
          </a:xfrm>
        </p:spPr>
        <p:txBody>
          <a:bodyPr>
            <a:noAutofit/>
          </a:bodyPr>
          <a:lstStyle>
            <a:lvl1pPr marL="0" marR="0" indent="0" algn="l" defTabSz="4976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pt-PT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5996" y="3369476"/>
            <a:ext cx="7506691" cy="2059008"/>
          </a:xfrm>
        </p:spPr>
        <p:txBody>
          <a:bodyPr/>
          <a:lstStyle>
            <a:lvl1pPr marL="285750" indent="-285750">
              <a:buFont typeface="Arial"/>
              <a:buChar char="•"/>
              <a:defRPr sz="1500"/>
            </a:lvl1pPr>
            <a:lvl2pPr marL="497663" indent="0">
              <a:buNone/>
              <a:defRPr sz="1300"/>
            </a:lvl2pPr>
            <a:lvl3pPr marL="995328" indent="0">
              <a:buNone/>
              <a:defRPr sz="1100"/>
            </a:lvl3pPr>
            <a:lvl4pPr marL="1492992" indent="0">
              <a:buNone/>
              <a:defRPr sz="1000"/>
            </a:lvl4pPr>
            <a:lvl5pPr marL="1990655" indent="0">
              <a:buNone/>
              <a:defRPr sz="1000"/>
            </a:lvl5pPr>
            <a:lvl6pPr marL="2488320" indent="0">
              <a:buNone/>
              <a:defRPr sz="1000"/>
            </a:lvl6pPr>
            <a:lvl7pPr marL="2985983" indent="0">
              <a:buNone/>
              <a:defRPr sz="1000"/>
            </a:lvl7pPr>
            <a:lvl8pPr marL="3483647" indent="0">
              <a:buNone/>
              <a:defRPr sz="1000"/>
            </a:lvl8pPr>
            <a:lvl9pPr marL="398131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585996" y="2215154"/>
            <a:ext cx="7385096" cy="3381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8E2F"/>
                </a:solidFill>
                <a:latin typeface="Big John"/>
                <a:cs typeface="Big John"/>
              </a:defRPr>
            </a:lvl1pPr>
          </a:lstStyle>
          <a:p>
            <a:pPr lvl="0"/>
            <a:r>
              <a:rPr lang="pt-PT" dirty="0" smtClean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17198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0"/>
            <a:ext cx="10693741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5324" y="4512715"/>
            <a:ext cx="7436281" cy="256711"/>
          </a:xfrm>
        </p:spPr>
        <p:txBody>
          <a:bodyPr anchor="b">
            <a:noAutofit/>
          </a:bodyPr>
          <a:lstStyle>
            <a:lvl1pPr algn="l">
              <a:defRPr sz="1000" b="0" i="1"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image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5324" y="1121623"/>
            <a:ext cx="7436281" cy="3337046"/>
          </a:xfrm>
        </p:spPr>
        <p:txBody>
          <a:bodyPr/>
          <a:lstStyle>
            <a:lvl1pPr marL="0" indent="0">
              <a:buNone/>
              <a:defRPr sz="3500"/>
            </a:lvl1pPr>
            <a:lvl2pPr marL="497663" indent="0">
              <a:buNone/>
              <a:defRPr sz="3000"/>
            </a:lvl2pPr>
            <a:lvl3pPr marL="995328" indent="0">
              <a:buNone/>
              <a:defRPr sz="2600"/>
            </a:lvl3pPr>
            <a:lvl4pPr marL="1492992" indent="0">
              <a:buNone/>
              <a:defRPr sz="2200"/>
            </a:lvl4pPr>
            <a:lvl5pPr marL="1990655" indent="0">
              <a:buNone/>
              <a:defRPr sz="2200"/>
            </a:lvl5pPr>
            <a:lvl6pPr marL="2488320" indent="0">
              <a:buNone/>
              <a:defRPr sz="2200"/>
            </a:lvl6pPr>
            <a:lvl7pPr marL="2985983" indent="0">
              <a:buNone/>
              <a:defRPr sz="2200"/>
            </a:lvl7pPr>
            <a:lvl8pPr marL="3483647" indent="0">
              <a:buNone/>
              <a:defRPr sz="2200"/>
            </a:lvl8pPr>
            <a:lvl9pPr marL="3981311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324" y="4999116"/>
            <a:ext cx="7436281" cy="1410045"/>
          </a:xfrm>
        </p:spPr>
        <p:txBody>
          <a:bodyPr/>
          <a:lstStyle>
            <a:lvl1pPr marL="0" indent="0">
              <a:buNone/>
              <a:defRPr sz="1500"/>
            </a:lvl1pPr>
            <a:lvl2pPr marL="497663" indent="0">
              <a:buNone/>
              <a:defRPr sz="1300"/>
            </a:lvl2pPr>
            <a:lvl3pPr marL="995328" indent="0">
              <a:buNone/>
              <a:defRPr sz="1100"/>
            </a:lvl3pPr>
            <a:lvl4pPr marL="1492992" indent="0">
              <a:buNone/>
              <a:defRPr sz="1000"/>
            </a:lvl4pPr>
            <a:lvl5pPr marL="1990655" indent="0">
              <a:buNone/>
              <a:defRPr sz="1000"/>
            </a:lvl5pPr>
            <a:lvl6pPr marL="2488320" indent="0">
              <a:buNone/>
              <a:defRPr sz="1000"/>
            </a:lvl6pPr>
            <a:lvl7pPr marL="2985983" indent="0">
              <a:buNone/>
              <a:defRPr sz="1000"/>
            </a:lvl7pPr>
            <a:lvl8pPr marL="3483647" indent="0">
              <a:buNone/>
              <a:defRPr sz="1000"/>
            </a:lvl8pPr>
            <a:lvl9pPr marL="398131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32" tIns="49767" rIns="99532" bIns="497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32" tIns="49767" rIns="99532" bIns="49767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D5A6-21AB-B340-9CDB-8E33ADDBF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</p:sldLayoutIdLst>
  <p:hf hdr="0" ftr="0"/>
  <p:txStyles>
    <p:titleStyle>
      <a:lvl1pPr algn="ctr" defTabSz="497663" rtl="0" eaLnBrk="1" latinLnBrk="0" hangingPunct="1">
        <a:spcBef>
          <a:spcPct val="0"/>
        </a:spcBef>
        <a:buNone/>
        <a:defRPr sz="2300" b="1" i="0" kern="1200">
          <a:solidFill>
            <a:schemeClr val="tx1"/>
          </a:solidFill>
          <a:latin typeface="Big John"/>
          <a:ea typeface="+mj-ea"/>
          <a:cs typeface="Big John"/>
        </a:defRPr>
      </a:lvl1pPr>
    </p:titleStyle>
    <p:bodyStyle>
      <a:lvl1pPr marL="373248" indent="-373248" algn="l" defTabSz="497663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808704" indent="-311041" algn="l" defTabSz="49766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160" indent="-248832" algn="l" defTabSz="49766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23" indent="-248832" algn="l" defTabSz="49766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487" indent="-248832" algn="l" defTabSz="49766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152" indent="-248832" algn="l" defTabSz="49766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815" indent="-248832" algn="l" defTabSz="49766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479" indent="-248832" algn="l" defTabSz="49766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143" indent="-248832" algn="l" defTabSz="49766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3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28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992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55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20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983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47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11" algn="l" defTabSz="497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gif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820" y="3712463"/>
            <a:ext cx="9215818" cy="813763"/>
          </a:xfrm>
        </p:spPr>
        <p:txBody>
          <a:bodyPr/>
          <a:lstStyle/>
          <a:p>
            <a:r>
              <a:rPr lang="en-US" sz="2800" dirty="0" smtClean="0"/>
              <a:t>INTEGRAL MATERIAL AND ENERGY FLOW MANAGEMENT IN MANUFACTURING METAL MECHANIC SECTOR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20" y="4830373"/>
            <a:ext cx="8452230" cy="905201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r>
              <a:rPr lang="en-US" sz="1800" b="1" dirty="0" smtClean="0"/>
              <a:t>Joseba Bilbatua</a:t>
            </a:r>
            <a:endParaRPr lang="en-US" sz="1800" dirty="0"/>
          </a:p>
          <a:p>
            <a:r>
              <a:rPr lang="en-US" sz="1600" dirty="0" smtClean="0"/>
              <a:t>MEMAN Coordinator  </a:t>
            </a:r>
          </a:p>
          <a:p>
            <a:r>
              <a:rPr lang="en-US" sz="1600" dirty="0" smtClean="0"/>
              <a:t>Senior Manager</a:t>
            </a:r>
            <a:r>
              <a:rPr lang="en-US" sz="1600" dirty="0"/>
              <a:t> </a:t>
            </a:r>
            <a:r>
              <a:rPr lang="en-US" sz="1600" dirty="0" smtClean="0"/>
              <a:t>International Projects MONDRAGON CORPORATION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 smtClean="0"/>
              <a:t>FoF</a:t>
            </a:r>
            <a:r>
              <a:rPr lang="en-US" sz="1600" dirty="0" smtClean="0"/>
              <a:t> for Automotive Workshop</a:t>
            </a:r>
          </a:p>
          <a:p>
            <a:r>
              <a:rPr lang="en-US" sz="1600" dirty="0" smtClean="0"/>
              <a:t>February 28, 2018 </a:t>
            </a:r>
            <a:r>
              <a:rPr lang="en-US" sz="1600" dirty="0"/>
              <a:t>– </a:t>
            </a:r>
            <a:r>
              <a:rPr lang="en-US" sz="1600" dirty="0" smtClean="0"/>
              <a:t>Brussels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218299"/>
            <a:ext cx="1882465" cy="8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1264760" y="1178750"/>
            <a:ext cx="8145645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methods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regarding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cycle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phases</a:t>
            </a: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227925" y="3448708"/>
            <a:ext cx="8256830" cy="15554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95"/>
          <p:cNvSpPr/>
          <p:nvPr/>
        </p:nvSpPr>
        <p:spPr>
          <a:xfrm>
            <a:off x="6403073" y="4245865"/>
            <a:ext cx="144462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126"/>
          <p:cNvSpPr/>
          <p:nvPr/>
        </p:nvSpPr>
        <p:spPr>
          <a:xfrm>
            <a:off x="4685285" y="4245865"/>
            <a:ext cx="144463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128"/>
          <p:cNvSpPr/>
          <p:nvPr/>
        </p:nvSpPr>
        <p:spPr>
          <a:xfrm>
            <a:off x="6871385" y="4245865"/>
            <a:ext cx="142875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129"/>
          <p:cNvSpPr/>
          <p:nvPr/>
        </p:nvSpPr>
        <p:spPr>
          <a:xfrm>
            <a:off x="7440270" y="4245865"/>
            <a:ext cx="144463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131"/>
          <p:cNvSpPr/>
          <p:nvPr/>
        </p:nvSpPr>
        <p:spPr>
          <a:xfrm>
            <a:off x="5575985" y="4245865"/>
            <a:ext cx="142875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133"/>
          <p:cNvSpPr/>
          <p:nvPr/>
        </p:nvSpPr>
        <p:spPr>
          <a:xfrm>
            <a:off x="5045648" y="4245865"/>
            <a:ext cx="144462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134"/>
          <p:cNvSpPr/>
          <p:nvPr/>
        </p:nvSpPr>
        <p:spPr>
          <a:xfrm>
            <a:off x="4216973" y="4245865"/>
            <a:ext cx="144462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136"/>
          <p:cNvSpPr/>
          <p:nvPr/>
        </p:nvSpPr>
        <p:spPr>
          <a:xfrm>
            <a:off x="3748660" y="4245865"/>
            <a:ext cx="144463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137"/>
          <p:cNvSpPr/>
          <p:nvPr/>
        </p:nvSpPr>
        <p:spPr>
          <a:xfrm>
            <a:off x="3505755" y="4245865"/>
            <a:ext cx="144462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138"/>
          <p:cNvSpPr/>
          <p:nvPr/>
        </p:nvSpPr>
        <p:spPr>
          <a:xfrm>
            <a:off x="3085758" y="4245865"/>
            <a:ext cx="142875" cy="144463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940470" y="3585980"/>
            <a:ext cx="2515866" cy="1269409"/>
            <a:chOff x="177019" y="2153082"/>
            <a:chExt cx="2515866" cy="1269409"/>
          </a:xfrm>
          <a:solidFill>
            <a:srgbClr val="008E2F"/>
          </a:solidFill>
        </p:grpSpPr>
        <p:cxnSp>
          <p:nvCxnSpPr>
            <p:cNvPr id="62" name="Straight Arrow Connector 98"/>
            <p:cNvCxnSpPr/>
            <p:nvPr/>
          </p:nvCxnSpPr>
          <p:spPr>
            <a:xfrm flipV="1">
              <a:off x="177019" y="2738871"/>
              <a:ext cx="360000" cy="3175"/>
            </a:xfrm>
            <a:prstGeom prst="straightConnector1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 w="med" len="sm"/>
            </a:ln>
            <a:effectLst/>
          </p:spPr>
        </p:cxnSp>
        <p:cxnSp>
          <p:nvCxnSpPr>
            <p:cNvPr id="63" name="Straight Arrow Connector 98"/>
            <p:cNvCxnSpPr/>
            <p:nvPr/>
          </p:nvCxnSpPr>
          <p:spPr>
            <a:xfrm flipV="1">
              <a:off x="2332885" y="2732521"/>
              <a:ext cx="360000" cy="3175"/>
            </a:xfrm>
            <a:prstGeom prst="straightConnector1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 w="med" len="sm"/>
            </a:ln>
            <a:effectLst/>
          </p:spPr>
        </p:cxnSp>
        <p:grpSp>
          <p:nvGrpSpPr>
            <p:cNvPr id="64" name="Gruppieren 63"/>
            <p:cNvGrpSpPr/>
            <p:nvPr/>
          </p:nvGrpSpPr>
          <p:grpSpPr>
            <a:xfrm>
              <a:off x="602384" y="2153082"/>
              <a:ext cx="1692000" cy="1269409"/>
              <a:chOff x="631880" y="2094090"/>
              <a:chExt cx="1692000" cy="1269409"/>
            </a:xfrm>
            <a:grpFill/>
          </p:grpSpPr>
          <p:sp>
            <p:nvSpPr>
              <p:cNvPr id="65" name="Rectangle 21"/>
              <p:cNvSpPr/>
              <p:nvPr/>
            </p:nvSpPr>
            <p:spPr>
              <a:xfrm>
                <a:off x="631880" y="2094090"/>
                <a:ext cx="1692000" cy="1269409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Raw Material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Production</a:t>
                </a:r>
              </a:p>
            </p:txBody>
          </p:sp>
          <p:pic>
            <p:nvPicPr>
              <p:cNvPr id="66" name="Grafik 6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848476" y="2753975"/>
                <a:ext cx="708189" cy="462367"/>
              </a:xfrm>
              <a:prstGeom prst="rect">
                <a:avLst/>
              </a:prstGeom>
              <a:grpFill/>
            </p:spPr>
          </p:pic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89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08214" y="2606754"/>
                <a:ext cx="298501" cy="393147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68" name="Rectangle 22"/>
          <p:cNvSpPr/>
          <p:nvPr/>
        </p:nvSpPr>
        <p:spPr>
          <a:xfrm>
            <a:off x="3476259" y="3586704"/>
            <a:ext cx="1692000" cy="1268685"/>
          </a:xfrm>
          <a:prstGeom prst="rect">
            <a:avLst/>
          </a:prstGeom>
          <a:solidFill>
            <a:srgbClr val="008E2F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Manufacturing</a:t>
            </a:r>
          </a:p>
        </p:txBody>
      </p:sp>
      <p:grpSp>
        <p:nvGrpSpPr>
          <p:cNvPr id="69" name="Gruppieren 68"/>
          <p:cNvGrpSpPr/>
          <p:nvPr/>
        </p:nvGrpSpPr>
        <p:grpSpPr>
          <a:xfrm>
            <a:off x="5201958" y="3585981"/>
            <a:ext cx="2440929" cy="1269408"/>
            <a:chOff x="4438507" y="2153083"/>
            <a:chExt cx="2440929" cy="1269408"/>
          </a:xfrm>
          <a:solidFill>
            <a:srgbClr val="008E2F"/>
          </a:solidFill>
        </p:grpSpPr>
        <p:cxnSp>
          <p:nvCxnSpPr>
            <p:cNvPr id="70" name="Straight Arrow Connector 99"/>
            <p:cNvCxnSpPr/>
            <p:nvPr/>
          </p:nvCxnSpPr>
          <p:spPr>
            <a:xfrm flipV="1">
              <a:off x="4438507" y="2738871"/>
              <a:ext cx="360000" cy="3175"/>
            </a:xfrm>
            <a:prstGeom prst="straightConnector1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 w="med" len="sm"/>
            </a:ln>
            <a:effectLst/>
          </p:spPr>
        </p:cxnSp>
        <p:cxnSp>
          <p:nvCxnSpPr>
            <p:cNvPr id="71" name="Straight Arrow Connector 100"/>
            <p:cNvCxnSpPr/>
            <p:nvPr/>
          </p:nvCxnSpPr>
          <p:spPr>
            <a:xfrm flipV="1">
              <a:off x="6519436" y="2735696"/>
              <a:ext cx="360000" cy="3175"/>
            </a:xfrm>
            <a:prstGeom prst="straightConnector1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 w="med" len="sm"/>
            </a:ln>
            <a:effectLst/>
          </p:spPr>
        </p:cxnSp>
        <p:grpSp>
          <p:nvGrpSpPr>
            <p:cNvPr id="72" name="Gruppieren 71"/>
            <p:cNvGrpSpPr/>
            <p:nvPr/>
          </p:nvGrpSpPr>
          <p:grpSpPr>
            <a:xfrm>
              <a:off x="4796229" y="2153083"/>
              <a:ext cx="1692000" cy="1269408"/>
              <a:chOff x="4874885" y="2094091"/>
              <a:chExt cx="1692000" cy="1269408"/>
            </a:xfrm>
            <a:grpFill/>
          </p:grpSpPr>
          <p:sp>
            <p:nvSpPr>
              <p:cNvPr id="73" name="Rectangle 23"/>
              <p:cNvSpPr/>
              <p:nvPr/>
            </p:nvSpPr>
            <p:spPr>
              <a:xfrm>
                <a:off x="4874885" y="2094091"/>
                <a:ext cx="1692000" cy="126940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Product Use</a:t>
                </a:r>
              </a:p>
            </p:txBody>
          </p:sp>
          <p:pic>
            <p:nvPicPr>
              <p:cNvPr id="74" name="Grafik 7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5261740" y="2581826"/>
                <a:ext cx="976026" cy="577144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75" name="Gruppieren 74"/>
          <p:cNvGrpSpPr/>
          <p:nvPr/>
        </p:nvGrpSpPr>
        <p:grpSpPr>
          <a:xfrm>
            <a:off x="7646215" y="3585981"/>
            <a:ext cx="2124230" cy="1269408"/>
            <a:chOff x="6882764" y="2153083"/>
            <a:chExt cx="2124230" cy="1269408"/>
          </a:xfrm>
          <a:solidFill>
            <a:srgbClr val="008E2F"/>
          </a:solidFill>
        </p:grpSpPr>
        <p:cxnSp>
          <p:nvCxnSpPr>
            <p:cNvPr id="76" name="Straight Arrow Connector 98"/>
            <p:cNvCxnSpPr/>
            <p:nvPr/>
          </p:nvCxnSpPr>
          <p:spPr>
            <a:xfrm flipV="1">
              <a:off x="8592994" y="2760197"/>
              <a:ext cx="414000" cy="3175"/>
            </a:xfrm>
            <a:prstGeom prst="straightConnector1">
              <a:avLst/>
            </a:prstGeom>
            <a:grpFill/>
            <a:ln w="57150" cap="flat" cmpd="sng" algn="ctr">
              <a:solidFill>
                <a:srgbClr val="000000"/>
              </a:solidFill>
              <a:prstDash val="solid"/>
              <a:miter lim="800000"/>
              <a:tailEnd type="triangle" w="med" len="sm"/>
            </a:ln>
            <a:effectLst/>
          </p:spPr>
        </p:cxnSp>
        <p:grpSp>
          <p:nvGrpSpPr>
            <p:cNvPr id="77" name="Gruppieren 76"/>
            <p:cNvGrpSpPr/>
            <p:nvPr/>
          </p:nvGrpSpPr>
          <p:grpSpPr>
            <a:xfrm>
              <a:off x="6882764" y="2153083"/>
              <a:ext cx="1692000" cy="1269408"/>
              <a:chOff x="6912260" y="2094091"/>
              <a:chExt cx="1692000" cy="1269408"/>
            </a:xfrm>
            <a:grpFill/>
          </p:grpSpPr>
          <p:sp>
            <p:nvSpPr>
              <p:cNvPr id="78" name="Rectangle 24"/>
              <p:cNvSpPr/>
              <p:nvPr/>
            </p:nvSpPr>
            <p:spPr>
              <a:xfrm>
                <a:off x="6912260" y="2094091"/>
                <a:ext cx="1692000" cy="1269408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t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End of Life</a:t>
                </a:r>
              </a:p>
            </p:txBody>
          </p:sp>
          <p:pic>
            <p:nvPicPr>
              <p:cNvPr id="79" name="Grafik 7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7317305" y="2564743"/>
                <a:ext cx="914915" cy="550882"/>
              </a:xfrm>
              <a:prstGeom prst="rect">
                <a:avLst/>
              </a:prstGeom>
              <a:grpFill/>
            </p:spPr>
          </p:pic>
        </p:grpSp>
      </p:grpSp>
      <p:cxnSp>
        <p:nvCxnSpPr>
          <p:cNvPr id="80" name="Gerader Verbinder 79"/>
          <p:cNvCxnSpPr/>
          <p:nvPr/>
        </p:nvCxnSpPr>
        <p:spPr>
          <a:xfrm>
            <a:off x="3476259" y="2557820"/>
            <a:ext cx="0" cy="102834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ash"/>
            <a:tailEnd type="none"/>
          </a:ln>
          <a:effectLst/>
        </p:spPr>
      </p:cxnSp>
      <p:cxnSp>
        <p:nvCxnSpPr>
          <p:cNvPr id="81" name="Straight Arrow Connector 98"/>
          <p:cNvCxnSpPr/>
          <p:nvPr/>
        </p:nvCxnSpPr>
        <p:spPr>
          <a:xfrm flipV="1">
            <a:off x="3497547" y="2614479"/>
            <a:ext cx="1664584" cy="1"/>
          </a:xfrm>
          <a:prstGeom prst="straightConnector1">
            <a:avLst/>
          </a:prstGeom>
          <a:solidFill>
            <a:srgbClr val="407E97">
              <a:lumMod val="50000"/>
            </a:srgb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" name="Rechteck 81"/>
          <p:cNvSpPr/>
          <p:nvPr/>
        </p:nvSpPr>
        <p:spPr>
          <a:xfrm>
            <a:off x="3552437" y="2272903"/>
            <a:ext cx="1854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Gate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gate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3" name="Gerader Verbinder 82"/>
          <p:cNvCxnSpPr/>
          <p:nvPr/>
        </p:nvCxnSpPr>
        <p:spPr>
          <a:xfrm>
            <a:off x="5168259" y="2562826"/>
            <a:ext cx="0" cy="102834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ash"/>
            <a:tailEnd type="none"/>
          </a:ln>
          <a:effectLst/>
        </p:spPr>
      </p:cxnSp>
      <p:cxnSp>
        <p:nvCxnSpPr>
          <p:cNvPr id="84" name="Gerader Verbinder 83"/>
          <p:cNvCxnSpPr/>
          <p:nvPr/>
        </p:nvCxnSpPr>
        <p:spPr>
          <a:xfrm>
            <a:off x="1365835" y="2078850"/>
            <a:ext cx="0" cy="15120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ash"/>
            <a:tailEnd type="none"/>
          </a:ln>
          <a:effectLst/>
        </p:spPr>
      </p:cxnSp>
      <p:cxnSp>
        <p:nvCxnSpPr>
          <p:cNvPr id="85" name="Gerader Verbinder 84"/>
          <p:cNvCxnSpPr/>
          <p:nvPr/>
        </p:nvCxnSpPr>
        <p:spPr>
          <a:xfrm>
            <a:off x="9331674" y="2078850"/>
            <a:ext cx="0" cy="151200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ysDash"/>
            <a:tailEnd type="none"/>
          </a:ln>
          <a:effectLst/>
        </p:spPr>
      </p:cxnSp>
      <p:cxnSp>
        <p:nvCxnSpPr>
          <p:cNvPr id="86" name="Straight Arrow Connector 98"/>
          <p:cNvCxnSpPr/>
          <p:nvPr/>
        </p:nvCxnSpPr>
        <p:spPr>
          <a:xfrm flipV="1">
            <a:off x="1371226" y="2123855"/>
            <a:ext cx="7956000" cy="1"/>
          </a:xfrm>
          <a:prstGeom prst="straightConnector1">
            <a:avLst/>
          </a:prstGeom>
          <a:solidFill>
            <a:srgbClr val="407E97">
              <a:lumMod val="50000"/>
            </a:srgb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7" name="Rechteck 86"/>
          <p:cNvSpPr/>
          <p:nvPr/>
        </p:nvSpPr>
        <p:spPr>
          <a:xfrm>
            <a:off x="4533207" y="1808820"/>
            <a:ext cx="2338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Cradle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grave</a:t>
            </a:r>
            <a:endParaRPr lang="de-DE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3476259" y="2596350"/>
            <a:ext cx="208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MEFA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EVSM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Simulation</a:t>
            </a:r>
            <a:endParaRPr lang="de-DE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1358017" y="2738590"/>
            <a:ext cx="1371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LCA</a:t>
            </a:r>
            <a:endParaRPr lang="de-DE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25" y="3946265"/>
            <a:ext cx="1422147" cy="528785"/>
          </a:xfrm>
          <a:prstGeom prst="rect">
            <a:avLst/>
          </a:prstGeom>
        </p:spPr>
      </p:pic>
      <p:sp>
        <p:nvSpPr>
          <p:cNvPr id="91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Background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3550" y="2433934"/>
            <a:ext cx="4455495" cy="3245316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8" y="2433934"/>
            <a:ext cx="3011987" cy="32453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28381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>
                <a:solidFill>
                  <a:srgbClr val="FFFFFF"/>
                </a:solidFill>
                <a:latin typeface="Arial"/>
              </a:rPr>
              <a:t>Selected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methods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to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analyse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resource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efficiency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&amp;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sustainability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production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systems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28555" y="2513797"/>
            <a:ext cx="41404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MEFA (Material &amp;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Flow Analysis):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Analysis 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material &amp;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input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output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balances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LCA (Life Cycle Assessment): 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Analysis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environmental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impacts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due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resource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consumptions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emissions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EVSM (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Value Stream Management):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Analysis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manifold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wastages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along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value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stream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Factory Simulation:                                         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Analysis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dynamic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consumption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patterns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Background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83810" y="5862936"/>
            <a:ext cx="8145645" cy="104181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98844" y="6027587"/>
            <a:ext cx="70760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Complementary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methods</a:t>
            </a:r>
            <a:endParaRPr lang="de-DE" sz="1800" b="1" dirty="0" smtClean="0">
              <a:solidFill>
                <a:srgbClr val="000000"/>
              </a:solidFill>
              <a:latin typeface="Arial" charset="0"/>
              <a:sym typeface="Wingdings" panose="05000000000000000000" pitchFamily="2" charset="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 Combine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them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to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allow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for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a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holistic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assessment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of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factories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&amp;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value</a:t>
            </a:r>
            <a:r>
              <a:rPr lang="de-DE" sz="1400" b="1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chains</a:t>
            </a:r>
            <a:endParaRPr lang="de-DE" sz="14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/>
          <p:cNvSpPr/>
          <p:nvPr/>
        </p:nvSpPr>
        <p:spPr>
          <a:xfrm rot="2700000">
            <a:off x="-4686274" y="543434"/>
            <a:ext cx="6059164" cy="6059164"/>
          </a:xfrm>
          <a:prstGeom prst="arc">
            <a:avLst/>
          </a:prstGeom>
          <a:solidFill>
            <a:srgbClr val="FFFFFF"/>
          </a:solidFill>
          <a:ln w="76200" cap="flat" cmpd="sng" algn="ctr">
            <a:solidFill>
              <a:srgbClr val="008E2F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38563" y="1655803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86635" y="167380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Introduction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1016605" y="2492896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81690" y="3363961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rgbClr val="000000"/>
                </a:solidFill>
                <a:latin typeface="Arial"/>
              </a:rPr>
              <a:t>Concept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&amp; </a:t>
            </a:r>
            <a:r>
              <a:rPr lang="en-US" b="1" kern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mplementation</a:t>
            </a:r>
            <a:endParaRPr lang="de-DE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16605" y="4167082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92181" y="4209039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Exemplary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pplication</a:t>
            </a: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38563" y="5004175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6635" y="5054115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kern="0" dirty="0">
                <a:latin typeface="Arial"/>
              </a:rPr>
              <a:t>Conclusions &amp; Outlook</a:t>
            </a:r>
          </a:p>
        </p:txBody>
      </p:sp>
      <p:sp>
        <p:nvSpPr>
          <p:cNvPr id="14" name="Ellipse 13"/>
          <p:cNvSpPr/>
          <p:nvPr/>
        </p:nvSpPr>
        <p:spPr>
          <a:xfrm>
            <a:off x="1151620" y="3329989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92181" y="251888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smtClean="0">
                <a:solidFill>
                  <a:srgbClr val="000000"/>
                </a:solidFill>
                <a:latin typeface="Arial"/>
              </a:rPr>
              <a:t>Background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860" y="691775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7755" y="841162"/>
            <a:ext cx="7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Project „MEMAN“: Design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and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apply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toolbox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to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reveal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resource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saving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potentials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value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chains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European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metal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mechanic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industry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042" y="1846556"/>
            <a:ext cx="3174104" cy="8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5106175" y="3084336"/>
            <a:ext cx="549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rgbClr val="000000"/>
                </a:solidFill>
                <a:latin typeface="Arial" charset="0"/>
              </a:rPr>
              <a:t>Funded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 European </a:t>
            </a:r>
            <a:r>
              <a:rPr lang="de-DE" sz="1600" dirty="0" err="1" smtClean="0">
                <a:solidFill>
                  <a:srgbClr val="000000"/>
                </a:solidFill>
                <a:latin typeface="Arial" charset="0"/>
              </a:rPr>
              <a:t>Comission</a:t>
            </a:r>
            <a:endParaRPr lang="de-DE" sz="16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Runtime: 2015 – 2018 (42 months) </a:t>
            </a:r>
          </a:p>
          <a:p>
            <a:pPr marL="285750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Budget: ~ 6 mio. €</a:t>
            </a:r>
          </a:p>
          <a:p>
            <a:pPr marL="285750" indent="-285750" defTabSz="914400" fontAlgn="base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Beneficiaries: 14 + 11 Linked Third Parties</a:t>
            </a:r>
          </a:p>
          <a:p>
            <a:pPr lvl="2" defTabSz="914400" fontAlgn="base">
              <a:spcBef>
                <a:spcPct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72% (18) are industries both Large and SMEs</a:t>
            </a:r>
          </a:p>
          <a:p>
            <a:pPr lvl="2" defTabSz="914400" fontAlgn="base">
              <a:spcBef>
                <a:spcPct val="0"/>
              </a:spcBef>
            </a:pPr>
            <a:r>
              <a:rPr lang="de-DE" sz="1600" dirty="0" smtClean="0">
                <a:solidFill>
                  <a:srgbClr val="000000"/>
                </a:solidFill>
                <a:latin typeface="Arial" charset="0"/>
              </a:rPr>
              <a:t>23% (7) are RTD partners</a:t>
            </a:r>
            <a:endParaRPr lang="de-DE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- 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Project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Background &amp; Approach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274566" y="2688764"/>
            <a:ext cx="1739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www.meman.eu</a:t>
            </a:r>
            <a:endParaRPr lang="de-DE" sz="1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" y="2008355"/>
            <a:ext cx="5043086" cy="4882317"/>
          </a:xfrm>
          <a:prstGeom prst="rect">
            <a:avLst/>
          </a:prstGeom>
        </p:spPr>
      </p:pic>
      <p:cxnSp>
        <p:nvCxnSpPr>
          <p:cNvPr id="20" name="Conector recto 19"/>
          <p:cNvCxnSpPr/>
          <p:nvPr/>
        </p:nvCxnSpPr>
        <p:spPr>
          <a:xfrm>
            <a:off x="962526" y="5043638"/>
            <a:ext cx="250257" cy="866274"/>
          </a:xfrm>
          <a:prstGeom prst="line">
            <a:avLst/>
          </a:prstGeom>
          <a:ln w="6350">
            <a:solidFill>
              <a:schemeClr val="tx1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9" y="5909912"/>
            <a:ext cx="683908" cy="45346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" y="5813867"/>
            <a:ext cx="1228589" cy="31482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4" b="44879"/>
          <a:stretch/>
        </p:blipFill>
        <p:spPr>
          <a:xfrm>
            <a:off x="278619" y="6392266"/>
            <a:ext cx="1905000" cy="38392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82" y="6136641"/>
            <a:ext cx="1173126" cy="33153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09" y="6020479"/>
            <a:ext cx="1065459" cy="799093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>
            <a:off x="962526" y="4276637"/>
            <a:ext cx="590591" cy="433137"/>
          </a:xfrm>
          <a:prstGeom prst="line">
            <a:avLst/>
          </a:prstGeom>
          <a:ln w="6350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1" y="3784003"/>
            <a:ext cx="1255894" cy="50743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9" y="4369095"/>
            <a:ext cx="954672" cy="44216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9" y="3278148"/>
            <a:ext cx="803557" cy="467025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 flipV="1">
            <a:off x="1895472" y="2991207"/>
            <a:ext cx="0" cy="1114316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agen 3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82" y="2553192"/>
            <a:ext cx="2651456" cy="494869"/>
          </a:xfrm>
          <a:prstGeom prst="rect">
            <a:avLst/>
          </a:prstGeom>
        </p:spPr>
      </p:pic>
      <p:cxnSp>
        <p:nvCxnSpPr>
          <p:cNvPr id="37" name="Conector recto 36"/>
          <p:cNvCxnSpPr/>
          <p:nvPr/>
        </p:nvCxnSpPr>
        <p:spPr>
          <a:xfrm flipH="1" flipV="1">
            <a:off x="1212783" y="3048061"/>
            <a:ext cx="489165" cy="1209862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" y="2628950"/>
            <a:ext cx="995659" cy="338524"/>
          </a:xfrm>
          <a:prstGeom prst="rect">
            <a:avLst/>
          </a:prstGeom>
        </p:spPr>
      </p:pic>
      <p:cxnSp>
        <p:nvCxnSpPr>
          <p:cNvPr id="40" name="Conector recto 39"/>
          <p:cNvCxnSpPr/>
          <p:nvPr/>
        </p:nvCxnSpPr>
        <p:spPr>
          <a:xfrm flipV="1">
            <a:off x="2047872" y="3511660"/>
            <a:ext cx="836366" cy="746263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n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38" y="3251121"/>
            <a:ext cx="796693" cy="22544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9" y="3734355"/>
            <a:ext cx="1252331" cy="46440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85" y="4010259"/>
            <a:ext cx="1361870" cy="756594"/>
          </a:xfrm>
          <a:prstGeom prst="rect">
            <a:avLst/>
          </a:prstGeom>
        </p:spPr>
      </p:pic>
      <p:cxnSp>
        <p:nvCxnSpPr>
          <p:cNvPr id="45" name="Conector recto 44"/>
          <p:cNvCxnSpPr/>
          <p:nvPr/>
        </p:nvCxnSpPr>
        <p:spPr>
          <a:xfrm>
            <a:off x="2417783" y="4709029"/>
            <a:ext cx="559704" cy="178510"/>
          </a:xfrm>
          <a:prstGeom prst="line">
            <a:avLst/>
          </a:prstGeom>
          <a:ln w="6350">
            <a:solidFill>
              <a:schemeClr val="tx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8" y="4774061"/>
            <a:ext cx="1385650" cy="3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1799" y="794360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Piston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Steel (42CrMo4),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caterpillars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cranes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231817" y="3483233"/>
            <a:ext cx="21804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000000"/>
                </a:solidFill>
                <a:latin typeface="Arial" charset="0"/>
              </a:rPr>
              <a:t>Image Source: http://www.directindustry.de/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>
          <a:xfrm>
            <a:off x="431799" y="111125"/>
            <a:ext cx="9312275" cy="360000"/>
          </a:xfrm>
        </p:spPr>
        <p:txBody>
          <a:bodyPr/>
          <a:lstStyle/>
          <a:p>
            <a:r>
              <a:rPr lang="en-US" sz="2200" kern="0" dirty="0">
                <a:solidFill>
                  <a:schemeClr val="bg1"/>
                </a:solidFill>
                <a:latin typeface="Arial"/>
                <a:cs typeface="+mj-cs"/>
              </a:rPr>
              <a:t>Exemplary </a:t>
            </a:r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Application – Configuration </a:t>
            </a:r>
            <a:r>
              <a:rPr lang="en-US" sz="2200" kern="0" dirty="0">
                <a:solidFill>
                  <a:schemeClr val="bg1"/>
                </a:solidFill>
                <a:latin typeface="Arial"/>
                <a:cs typeface="+mj-cs"/>
              </a:rPr>
              <a:t>of </a:t>
            </a:r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Value Chain (Use cases)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88999" y="1380039"/>
            <a:ext cx="3387725" cy="2075443"/>
            <a:chOff x="431799" y="1048204"/>
            <a:chExt cx="5004621" cy="286163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3"/>
            <a:srcRect l="4104" r="24246" b="4671"/>
            <a:stretch/>
          </p:blipFill>
          <p:spPr>
            <a:xfrm>
              <a:off x="431799" y="1048204"/>
              <a:ext cx="5004621" cy="28616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Ellipse 33"/>
            <p:cNvSpPr/>
            <p:nvPr/>
          </p:nvSpPr>
          <p:spPr>
            <a:xfrm>
              <a:off x="2415518" y="2428073"/>
              <a:ext cx="1282928" cy="1246624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hteck 1"/>
          <p:cNvSpPr/>
          <p:nvPr/>
        </p:nvSpPr>
        <p:spPr>
          <a:xfrm>
            <a:off x="5791199" y="822513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Structural aerospae components  (Aluminium, Titanium)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94" y="1437729"/>
            <a:ext cx="3801306" cy="1493963"/>
          </a:xfrm>
          <a:prstGeom prst="rect">
            <a:avLst/>
          </a:prstGeom>
        </p:spPr>
      </p:pic>
      <p:sp>
        <p:nvSpPr>
          <p:cNvPr id="11" name="Textfeld 29"/>
          <p:cNvSpPr txBox="1"/>
          <p:nvPr/>
        </p:nvSpPr>
        <p:spPr>
          <a:xfrm>
            <a:off x="7942262" y="2931692"/>
            <a:ext cx="2162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000000"/>
                </a:solidFill>
                <a:latin typeface="Arial" charset="0"/>
              </a:rPr>
              <a:t>Image Source: http://</a:t>
            </a:r>
            <a:r>
              <a:rPr lang="de-DE" sz="800" dirty="0" smtClean="0">
                <a:solidFill>
                  <a:srgbClr val="000000"/>
                </a:solidFill>
                <a:latin typeface="Arial" charset="0"/>
              </a:rPr>
              <a:t>www.figeac-aero.com/</a:t>
            </a:r>
            <a:endParaRPr lang="de-DE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hteck 1"/>
          <p:cNvSpPr/>
          <p:nvPr/>
        </p:nvSpPr>
        <p:spPr>
          <a:xfrm>
            <a:off x="3100256" y="3815399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arm for </a:t>
            </a:r>
          </a:p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automotive  (Aluminium),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>
          <a:xfrm>
            <a:off x="3568125" y="4418245"/>
            <a:ext cx="3420759" cy="24092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20651240">
            <a:off x="-213650" y="3555093"/>
            <a:ext cx="33396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Surface </a:t>
            </a:r>
            <a:r>
              <a:rPr lang="es-ES" sz="3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Finishing</a:t>
            </a:r>
            <a:r>
              <a:rPr lang="es-ES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</a:t>
            </a:r>
            <a:endParaRPr lang="es-E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 rot="20651240">
            <a:off x="7793414" y="3100869"/>
            <a:ext cx="26253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Machining</a:t>
            </a:r>
            <a:r>
              <a:rPr lang="es-ES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</a:t>
            </a:r>
            <a:endParaRPr lang="es-E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 rot="20651240">
            <a:off x="1434999" y="5527205"/>
            <a:ext cx="22957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Casting </a:t>
            </a:r>
            <a:r>
              <a:rPr lang="es-ES" sz="3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</a:t>
            </a:r>
            <a:endParaRPr lang="es-ES" sz="3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70743" y="5478759"/>
            <a:ext cx="1551276" cy="1267051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GB" dirty="0" smtClean="0"/>
          </a:p>
        </p:txBody>
      </p:sp>
      <p:sp>
        <p:nvSpPr>
          <p:cNvPr id="13" name="Elipse 12"/>
          <p:cNvSpPr/>
          <p:nvPr/>
        </p:nvSpPr>
        <p:spPr>
          <a:xfrm>
            <a:off x="1766157" y="5278950"/>
            <a:ext cx="1649887" cy="1512172"/>
          </a:xfrm>
          <a:prstGeom prst="ellipse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29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10" y="3616207"/>
            <a:ext cx="4756656" cy="176862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30286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27755" y="1328137"/>
            <a:ext cx="79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Project „MEMAN“: Design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and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apply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toolbox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to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reveal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resource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saving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potentials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in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value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chains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European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metal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mechanic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industry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5" name="Rechteckiger Pfeil 4"/>
          <p:cNvSpPr/>
          <p:nvPr/>
        </p:nvSpPr>
        <p:spPr>
          <a:xfrm>
            <a:off x="5687385" y="3522553"/>
            <a:ext cx="1170130" cy="253785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iger Pfeil 5"/>
          <p:cNvSpPr/>
          <p:nvPr/>
        </p:nvSpPr>
        <p:spPr>
          <a:xfrm rot="16200000">
            <a:off x="6122291" y="4847044"/>
            <a:ext cx="294552" cy="1175901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4777" y="3207677"/>
            <a:ext cx="147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Local</a:t>
            </a:r>
            <a:r>
              <a:rPr lang="de-DE" sz="1200" dirty="0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 Factory Data</a:t>
            </a:r>
            <a:endParaRPr lang="de-DE" sz="1200" dirty="0">
              <a:solidFill>
                <a:srgbClr val="407E97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49594" y="5582271"/>
            <a:ext cx="288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Global </a:t>
            </a:r>
            <a:r>
              <a:rPr lang="de-DE" sz="1200" dirty="0" err="1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Improvement</a:t>
            </a:r>
            <a:r>
              <a:rPr lang="de-DE" sz="1200" dirty="0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 </a:t>
            </a:r>
            <a:r>
              <a:rPr lang="de-DE" sz="1200" dirty="0" err="1" smtClean="0">
                <a:solidFill>
                  <a:srgbClr val="407E97">
                    <a:lumMod val="50000"/>
                  </a:srgbClr>
                </a:solidFill>
                <a:latin typeface="Arial" charset="0"/>
              </a:rPr>
              <a:t>Recommendations</a:t>
            </a:r>
            <a:endParaRPr lang="de-DE" sz="1200" dirty="0">
              <a:solidFill>
                <a:srgbClr val="407E97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9" name="Rechteckiger Pfeil 8"/>
          <p:cNvSpPr/>
          <p:nvPr/>
        </p:nvSpPr>
        <p:spPr>
          <a:xfrm>
            <a:off x="3867566" y="3522552"/>
            <a:ext cx="2984182" cy="253786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iger Pfeil 9"/>
          <p:cNvSpPr/>
          <p:nvPr/>
        </p:nvSpPr>
        <p:spPr>
          <a:xfrm>
            <a:off x="2462601" y="3522551"/>
            <a:ext cx="4383380" cy="253787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iger Pfeil 10"/>
          <p:cNvSpPr/>
          <p:nvPr/>
        </p:nvSpPr>
        <p:spPr>
          <a:xfrm rot="16200000">
            <a:off x="4836763" y="4371606"/>
            <a:ext cx="294552" cy="2126777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hteckiger Pfeil 11"/>
          <p:cNvSpPr/>
          <p:nvPr/>
        </p:nvSpPr>
        <p:spPr>
          <a:xfrm rot="16200000">
            <a:off x="3297962" y="4371606"/>
            <a:ext cx="294552" cy="2126777"/>
          </a:xfrm>
          <a:prstGeom prst="bentArrow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838215" y="3522550"/>
            <a:ext cx="2468736" cy="2059721"/>
          </a:xfrm>
          <a:prstGeom prst="roundRect">
            <a:avLst/>
          </a:prstGeom>
          <a:noFill/>
          <a:ln w="19050" cap="flat" cmpd="sng" algn="ctr">
            <a:solidFill>
              <a:srgbClr val="BFBFBF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Decision-making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Toolbox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1" i="0" u="none" strike="noStrike" kern="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calculates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saving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interdependencies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conflicts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38572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431" y="1956722"/>
            <a:ext cx="3174104" cy="84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- 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Project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Background &amp; Approach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141341" y="2798513"/>
            <a:ext cx="1739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defRPr/>
            </a:pPr>
            <a:r>
              <a:rPr lang="de-DE" sz="1400" b="1" dirty="0" smtClean="0">
                <a:solidFill>
                  <a:srgbClr val="C00000"/>
                </a:solidFill>
                <a:latin typeface="Arial" charset="0"/>
              </a:rPr>
              <a:t>www.meman.eu</a:t>
            </a:r>
            <a:endParaRPr lang="de-DE" sz="14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37" y="3383995"/>
            <a:ext cx="2813704" cy="1389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6545" y="1840461"/>
            <a:ext cx="3553261" cy="140297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81512" y="1858445"/>
            <a:ext cx="3548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User perspective: 3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paths applied 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independently or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combined (depending on targets &amp; data availability)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81" y="956670"/>
            <a:ext cx="4294800" cy="424475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61726" y="1070609"/>
            <a:ext cx="29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>
                <a:solidFill>
                  <a:srgbClr val="385723"/>
                </a:solidFill>
                <a:latin typeface="Arial" charset="0"/>
              </a:rPr>
              <a:t>Decision-making</a:t>
            </a:r>
            <a:r>
              <a:rPr lang="de-DE" sz="1800" b="1" dirty="0">
                <a:solidFill>
                  <a:srgbClr val="385723"/>
                </a:solidFill>
                <a:latin typeface="Arial" charset="0"/>
              </a:rPr>
              <a:t> Toolbox</a:t>
            </a:r>
          </a:p>
        </p:txBody>
      </p:sp>
      <p:sp>
        <p:nvSpPr>
          <p:cNvPr id="8" name="Rechteck 7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3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application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paths</a:t>
            </a:r>
            <a:endParaRPr lang="de-DE" sz="1800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Toolbox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37" y="3383995"/>
            <a:ext cx="2813704" cy="1389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6545" y="1840461"/>
            <a:ext cx="3553261" cy="140297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81512" y="1858445"/>
            <a:ext cx="3548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User perspective: 3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paths applied 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independently or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combined (depending on targets &amp; data availability)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Fed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consistent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data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81" y="956670"/>
            <a:ext cx="4294800" cy="512737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61726" y="1070609"/>
            <a:ext cx="29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>
                <a:solidFill>
                  <a:srgbClr val="385723"/>
                </a:solidFill>
                <a:latin typeface="Arial" charset="0"/>
              </a:rPr>
              <a:t>Decision-making</a:t>
            </a:r>
            <a:r>
              <a:rPr lang="de-DE" sz="1800" b="1" dirty="0">
                <a:solidFill>
                  <a:srgbClr val="385723"/>
                </a:solidFill>
                <a:latin typeface="Arial" charset="0"/>
              </a:rPr>
              <a:t> Toolbox</a:t>
            </a:r>
          </a:p>
        </p:txBody>
      </p:sp>
      <p:sp>
        <p:nvSpPr>
          <p:cNvPr id="8" name="Rechteck 7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3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application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paths</a:t>
            </a:r>
            <a:endParaRPr lang="de-DE" sz="1800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Toolbox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37" y="3383995"/>
            <a:ext cx="2813704" cy="1389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6545" y="1840461"/>
            <a:ext cx="3553261" cy="140297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81512" y="1858445"/>
            <a:ext cx="3548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User perspective: 3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paths applied 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independently or 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combined (depending on targets &amp; data availability)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Fed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consistent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data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marL="274638" lvl="1" indent="-274638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Results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consolidated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decision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Arial" charset="0"/>
              </a:rPr>
              <a:t>support</a:t>
            </a:r>
            <a:endParaRPr lang="de-DE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224" y="953725"/>
            <a:ext cx="4877999" cy="51282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3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application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paths</a:t>
            </a:r>
            <a:endParaRPr lang="de-DE" sz="1800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Toolbox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2"/>
            <a:ext cx="3553261" cy="1522833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62811" y="2327921"/>
            <a:ext cx="3242980" cy="954107"/>
            <a:chOff x="514305" y="2630091"/>
            <a:chExt cx="2331143" cy="954107"/>
          </a:xfrm>
          <a:noFill/>
        </p:grpSpPr>
        <p:sp>
          <p:nvSpPr>
            <p:cNvPr id="4" name="Rechteck 3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521810" y="2630091"/>
              <a:ext cx="2323638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Capacities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/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Bottlenecks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static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 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Product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Quality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Energy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Demands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Costs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521550" y="1943835"/>
            <a:ext cx="6030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Quick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hotspot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identification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24707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EVSM*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07529" y="6644616"/>
            <a:ext cx="2697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 </a:t>
            </a:r>
            <a:r>
              <a:rPr lang="de-DE" sz="1200" dirty="0" err="1" smtClean="0">
                <a:latin typeface="Arial" charset="0"/>
              </a:rPr>
              <a:t>Energy</a:t>
            </a:r>
            <a:r>
              <a:rPr lang="de-DE" sz="1200" dirty="0" smtClean="0">
                <a:latin typeface="Arial" charset="0"/>
              </a:rPr>
              <a:t> </a:t>
            </a:r>
            <a:r>
              <a:rPr lang="de-DE" sz="1200" dirty="0">
                <a:latin typeface="Arial" charset="0"/>
              </a:rPr>
              <a:t>Value Stream Management</a:t>
            </a:r>
          </a:p>
        </p:txBody>
      </p:sp>
    </p:spTree>
    <p:extLst>
      <p:ext uri="{BB962C8B-B14F-4D97-AF65-F5344CB8AC3E}">
        <p14:creationId xmlns:p14="http://schemas.microsoft.com/office/powerpoint/2010/main" val="8500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gen 16"/>
          <p:cNvSpPr/>
          <p:nvPr/>
        </p:nvSpPr>
        <p:spPr>
          <a:xfrm rot="2700000">
            <a:off x="-4686274" y="543434"/>
            <a:ext cx="6059164" cy="6059164"/>
          </a:xfrm>
          <a:prstGeom prst="arc">
            <a:avLst/>
          </a:prstGeom>
          <a:solidFill>
            <a:schemeClr val="bg1"/>
          </a:solidFill>
          <a:ln w="76200">
            <a:solidFill>
              <a:srgbClr val="008E2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8563" y="1655803"/>
            <a:ext cx="468052" cy="46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86635" y="1673805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 b="1" kern="0" dirty="0" err="1" smtClean="0">
                <a:latin typeface="Arial"/>
              </a:rPr>
              <a:t>Introduction</a:t>
            </a:r>
            <a:r>
              <a:rPr lang="de-DE" sz="2000" b="1" kern="0" dirty="0" smtClean="0">
                <a:latin typeface="Arial"/>
              </a:rPr>
              <a:t> </a:t>
            </a:r>
          </a:p>
        </p:txBody>
      </p:sp>
      <p:sp>
        <p:nvSpPr>
          <p:cNvPr id="20" name="Ellipse 19"/>
          <p:cNvSpPr/>
          <p:nvPr/>
        </p:nvSpPr>
        <p:spPr>
          <a:xfrm>
            <a:off x="1016605" y="2492896"/>
            <a:ext cx="468052" cy="46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781690" y="3363961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kern="0" dirty="0">
                <a:latin typeface="Arial"/>
              </a:rPr>
              <a:t>Concept </a:t>
            </a:r>
            <a:r>
              <a:rPr lang="en-US" sz="2000" kern="0" dirty="0" smtClean="0">
                <a:latin typeface="Arial"/>
              </a:rPr>
              <a:t>&amp; Implementation</a:t>
            </a:r>
            <a:endParaRPr lang="de-DE" sz="2000" kern="0" dirty="0" smtClean="0">
              <a:latin typeface="Arial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16605" y="4167082"/>
            <a:ext cx="468052" cy="46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592181" y="4209039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 kern="0" dirty="0" err="1" smtClean="0">
                <a:latin typeface="Arial"/>
              </a:rPr>
              <a:t>Exemplary</a:t>
            </a:r>
            <a:r>
              <a:rPr lang="de-DE" sz="2000" kern="0" dirty="0" smtClean="0">
                <a:latin typeface="Arial"/>
              </a:rPr>
              <a:t> </a:t>
            </a:r>
            <a:r>
              <a:rPr lang="de-DE" sz="2000" kern="0" dirty="0" err="1">
                <a:latin typeface="Arial"/>
              </a:rPr>
              <a:t>A</a:t>
            </a:r>
            <a:r>
              <a:rPr lang="de-DE" sz="2000" kern="0" dirty="0" err="1" smtClean="0">
                <a:latin typeface="Arial"/>
              </a:rPr>
              <a:t>pplication</a:t>
            </a:r>
            <a:endParaRPr lang="de-DE" sz="2000" kern="0" dirty="0">
              <a:latin typeface="Arial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638563" y="5004175"/>
            <a:ext cx="468052" cy="46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286635" y="5054115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kern="0" dirty="0" smtClean="0">
                <a:latin typeface="Arial"/>
              </a:rPr>
              <a:t>Conclusions &amp; Outlook</a:t>
            </a:r>
          </a:p>
        </p:txBody>
      </p:sp>
      <p:sp>
        <p:nvSpPr>
          <p:cNvPr id="26" name="Ellipse 25"/>
          <p:cNvSpPr/>
          <p:nvPr/>
        </p:nvSpPr>
        <p:spPr>
          <a:xfrm>
            <a:off x="1151620" y="3329989"/>
            <a:ext cx="468052" cy="4680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592181" y="251888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2000" kern="0" dirty="0" smtClean="0">
                <a:latin typeface="Arial"/>
              </a:rPr>
              <a:t>Background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2"/>
            <a:ext cx="3553261" cy="1522833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62811" y="2327921"/>
            <a:ext cx="3242980" cy="954107"/>
            <a:chOff x="514305" y="2630091"/>
            <a:chExt cx="2331143" cy="954107"/>
          </a:xfrm>
          <a:noFill/>
        </p:grpSpPr>
        <p:sp>
          <p:nvSpPr>
            <p:cNvPr id="4" name="Rechteck 3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521810" y="2630091"/>
              <a:ext cx="2323638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Capacities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/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Bottlenecks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static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 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Product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Quality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Energy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Demands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Costs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521550" y="1943835"/>
            <a:ext cx="6030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Quick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hotspot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identification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24707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126513" y="953725"/>
            <a:ext cx="4809630" cy="5126400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225" y="3564015"/>
            <a:ext cx="8704894" cy="267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EVSM*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07529" y="6644616"/>
            <a:ext cx="2697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 </a:t>
            </a:r>
            <a:r>
              <a:rPr lang="de-DE" sz="1200" dirty="0" err="1" smtClean="0">
                <a:latin typeface="Arial" charset="0"/>
              </a:rPr>
              <a:t>Energy</a:t>
            </a:r>
            <a:r>
              <a:rPr lang="de-DE" sz="1200" dirty="0" smtClean="0">
                <a:latin typeface="Arial" charset="0"/>
              </a:rPr>
              <a:t> </a:t>
            </a:r>
            <a:r>
              <a:rPr lang="de-DE" sz="1200" dirty="0">
                <a:latin typeface="Arial" charset="0"/>
              </a:rPr>
              <a:t>Value Stream Management</a:t>
            </a:r>
          </a:p>
        </p:txBody>
      </p:sp>
    </p:spTree>
    <p:extLst>
      <p:ext uri="{BB962C8B-B14F-4D97-AF65-F5344CB8AC3E}">
        <p14:creationId xmlns:p14="http://schemas.microsoft.com/office/powerpoint/2010/main" val="10117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1"/>
            <a:ext cx="3553261" cy="183786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1943835"/>
            <a:ext cx="354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Dynamic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behaviour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understanding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2926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66556" y="2552946"/>
            <a:ext cx="3015334" cy="954107"/>
            <a:chOff x="514305" y="2630091"/>
            <a:chExt cx="2167505" cy="954107"/>
          </a:xfrm>
          <a:noFill/>
        </p:grpSpPr>
        <p:sp>
          <p:nvSpPr>
            <p:cNvPr id="8" name="Rechteck 7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521810" y="2630091"/>
              <a:ext cx="216000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Demand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profiles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Inventories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Machine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utilisation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Lead Times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Factory Simulation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de-DE" sz="2200" kern="0" smtClean="0">
                <a:solidFill>
                  <a:schemeClr val="bg1"/>
                </a:solidFill>
                <a:latin typeface="Arial"/>
                <a:cs typeface="+mj-cs"/>
              </a:rPr>
              <a:t>Concept &amp; Implementation – Application 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581525" y="3100216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smtClean="0">
                <a:latin typeface="Arial" charset="0"/>
              </a:rPr>
              <a:t>Factory Load Profile</a:t>
            </a:r>
            <a:endParaRPr lang="de-DE" sz="800" dirty="0"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81525" y="4141616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Machine</a:t>
            </a:r>
            <a:r>
              <a:rPr lang="de-DE" sz="800" dirty="0" smtClean="0">
                <a:latin typeface="Arial" charset="0"/>
              </a:rPr>
              <a:t> Load </a:t>
            </a:r>
            <a:r>
              <a:rPr lang="de-DE" sz="800" dirty="0" err="1" smtClean="0">
                <a:latin typeface="Arial" charset="0"/>
              </a:rPr>
              <a:t>Profiles</a:t>
            </a:r>
            <a:endParaRPr lang="de-DE" sz="800" dirty="0"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32633" y="5316329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Energy</a:t>
            </a:r>
            <a:r>
              <a:rPr lang="de-DE" sz="800" dirty="0" smtClean="0">
                <a:latin typeface="Arial" charset="0"/>
              </a:rPr>
              <a:t> per Batch</a:t>
            </a:r>
            <a:endParaRPr lang="de-DE" sz="800" dirty="0"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55794" y="3100216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smtClean="0">
                <a:latin typeface="Arial" charset="0"/>
              </a:rPr>
              <a:t>Lead Times per Batch</a:t>
            </a:r>
            <a:endParaRPr lang="de-DE" sz="800" dirty="0"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5794" y="4186066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Machine</a:t>
            </a:r>
            <a:r>
              <a:rPr lang="de-DE" sz="800" dirty="0" smtClean="0">
                <a:latin typeface="Arial" charset="0"/>
              </a:rPr>
              <a:t> </a:t>
            </a:r>
            <a:r>
              <a:rPr lang="de-DE" sz="800" dirty="0" err="1" smtClean="0">
                <a:latin typeface="Arial" charset="0"/>
              </a:rPr>
              <a:t>Queing</a:t>
            </a:r>
            <a:r>
              <a:rPr lang="de-DE" sz="800" dirty="0" smtClean="0">
                <a:latin typeface="Arial" charset="0"/>
              </a:rPr>
              <a:t> Times</a:t>
            </a:r>
            <a:endParaRPr lang="de-DE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09206"/>
            <a:ext cx="3553261" cy="1837869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1943835"/>
            <a:ext cx="3542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Dynamic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behaviour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understanding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2926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66556" y="2552946"/>
            <a:ext cx="3015334" cy="954107"/>
            <a:chOff x="514305" y="2630091"/>
            <a:chExt cx="2167505" cy="954107"/>
          </a:xfrm>
          <a:noFill/>
        </p:grpSpPr>
        <p:sp>
          <p:nvSpPr>
            <p:cNvPr id="8" name="Rechteck 7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521810" y="2630091"/>
              <a:ext cx="216000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Demand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profiles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Inventories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Machine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utilisation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Lead Times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4126513" y="953725"/>
            <a:ext cx="4809630" cy="5126400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l="4136" t="22657"/>
          <a:stretch/>
        </p:blipFill>
        <p:spPr>
          <a:xfrm>
            <a:off x="3234225" y="3131966"/>
            <a:ext cx="7088798" cy="343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Factory Simulation</a:t>
            </a: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de-DE" sz="2200" kern="0" smtClean="0">
                <a:solidFill>
                  <a:schemeClr val="bg1"/>
                </a:solidFill>
                <a:latin typeface="Arial"/>
                <a:cs typeface="+mj-cs"/>
              </a:rPr>
              <a:t>Concept &amp; Implementation – Application 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581525" y="3100216"/>
            <a:ext cx="1107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smtClean="0">
                <a:latin typeface="Arial" charset="0"/>
              </a:rPr>
              <a:t>Factory Load Profile</a:t>
            </a:r>
            <a:endParaRPr lang="de-DE" sz="800" dirty="0"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81525" y="4141616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Machine</a:t>
            </a:r>
            <a:r>
              <a:rPr lang="de-DE" sz="800" dirty="0" smtClean="0">
                <a:latin typeface="Arial" charset="0"/>
              </a:rPr>
              <a:t> Load </a:t>
            </a:r>
            <a:r>
              <a:rPr lang="de-DE" sz="800" dirty="0" err="1" smtClean="0">
                <a:latin typeface="Arial" charset="0"/>
              </a:rPr>
              <a:t>Profiles</a:t>
            </a:r>
            <a:endParaRPr lang="de-DE" sz="800" dirty="0"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32633" y="5316329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Energy</a:t>
            </a:r>
            <a:r>
              <a:rPr lang="de-DE" sz="800" dirty="0" smtClean="0">
                <a:latin typeface="Arial" charset="0"/>
              </a:rPr>
              <a:t> per Batch</a:t>
            </a:r>
            <a:endParaRPr lang="de-DE" sz="800" dirty="0"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255794" y="3100216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smtClean="0">
                <a:latin typeface="Arial" charset="0"/>
              </a:rPr>
              <a:t>Lead Times per Batch</a:t>
            </a:r>
            <a:endParaRPr lang="de-DE" sz="800" dirty="0"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255794" y="4186066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 err="1" smtClean="0">
                <a:latin typeface="Arial" charset="0"/>
              </a:rPr>
              <a:t>Machine</a:t>
            </a:r>
            <a:r>
              <a:rPr lang="de-DE" sz="800" dirty="0" smtClean="0">
                <a:latin typeface="Arial" charset="0"/>
              </a:rPr>
              <a:t> </a:t>
            </a:r>
            <a:r>
              <a:rPr lang="de-DE" sz="800" dirty="0" err="1" smtClean="0">
                <a:latin typeface="Arial" charset="0"/>
              </a:rPr>
              <a:t>Queing</a:t>
            </a:r>
            <a:r>
              <a:rPr lang="de-DE" sz="800" dirty="0" smtClean="0">
                <a:latin typeface="Arial" charset="0"/>
              </a:rPr>
              <a:t> Times</a:t>
            </a:r>
            <a:endParaRPr lang="de-DE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1"/>
            <a:ext cx="3553261" cy="1563391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1943835"/>
            <a:ext cx="337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Environmental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impact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assessment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02936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66556" y="2336923"/>
            <a:ext cx="3015334" cy="954107"/>
            <a:chOff x="514305" y="2630091"/>
            <a:chExt cx="2167505" cy="954107"/>
          </a:xfrm>
          <a:noFill/>
        </p:grpSpPr>
        <p:sp>
          <p:nvSpPr>
            <p:cNvPr id="7" name="Rechteck 6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21810" y="2630091"/>
              <a:ext cx="216000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Carbon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Footprint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Toxicity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Eutrophication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…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MEFA* &amp; LCA**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208920" y="6517762"/>
            <a:ext cx="2479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 Material &amp; </a:t>
            </a:r>
            <a:r>
              <a:rPr lang="de-DE" sz="1200" dirty="0" err="1" smtClean="0">
                <a:latin typeface="Arial" charset="0"/>
              </a:rPr>
              <a:t>Energy</a:t>
            </a:r>
            <a:r>
              <a:rPr lang="de-DE" sz="1200" dirty="0" smtClean="0">
                <a:latin typeface="Arial" charset="0"/>
              </a:rPr>
              <a:t> Flow Analysis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** Life Cycle Assessment</a:t>
            </a:r>
            <a:endParaRPr lang="de-DE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1"/>
            <a:ext cx="3553261" cy="1563391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1943835"/>
            <a:ext cx="337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Environmental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impact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assessment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029365" y="3483820"/>
            <a:ext cx="828000" cy="504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66556" y="2336923"/>
            <a:ext cx="3015334" cy="954107"/>
            <a:chOff x="514305" y="2630091"/>
            <a:chExt cx="2167505" cy="954107"/>
          </a:xfrm>
          <a:noFill/>
        </p:grpSpPr>
        <p:sp>
          <p:nvSpPr>
            <p:cNvPr id="7" name="Rechteck 6"/>
            <p:cNvSpPr/>
            <p:nvPr/>
          </p:nvSpPr>
          <p:spPr>
            <a:xfrm>
              <a:off x="521810" y="2638867"/>
              <a:ext cx="2160000" cy="945331"/>
            </a:xfrm>
            <a:prstGeom prst="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21810" y="2630091"/>
              <a:ext cx="2160000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Carbon </a:t>
              </a: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Footprint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Toxicity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Eutrophication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541338" marR="0" lvl="1" indent="-274638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SzTx/>
                <a:buFont typeface="Wingdings" panose="05000000000000000000" pitchFamily="2" charset="2"/>
                <a:buChar char=""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…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209586" y="2998057"/>
              <a:ext cx="830677" cy="2212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Results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4126513" y="953725"/>
            <a:ext cx="4809630" cy="5126400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783" y="3045984"/>
            <a:ext cx="7542359" cy="327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MEFA* &amp; LCA**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03" y="4602380"/>
            <a:ext cx="5083323" cy="1894817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208920" y="6517762"/>
            <a:ext cx="2479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 Material &amp; </a:t>
            </a:r>
            <a:r>
              <a:rPr lang="de-DE" sz="1200" dirty="0" err="1" smtClean="0">
                <a:latin typeface="Arial" charset="0"/>
              </a:rPr>
              <a:t>Energy</a:t>
            </a:r>
            <a:r>
              <a:rPr lang="de-DE" sz="1200" dirty="0" smtClean="0">
                <a:latin typeface="Arial" charset="0"/>
              </a:rPr>
              <a:t> Flow Analysis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latin typeface="Arial" charset="0"/>
              </a:rPr>
              <a:t>** Life Cycle Assessment</a:t>
            </a:r>
            <a:endParaRPr lang="de-DE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2061154"/>
            <a:ext cx="3553261" cy="70438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2235275"/>
            <a:ext cx="337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Overview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all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calculations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67055" y="1369655"/>
            <a:ext cx="2970330" cy="138426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6997" y="2447666"/>
            <a:ext cx="3004893" cy="94533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6545" y="1178750"/>
            <a:ext cx="3542435" cy="754197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0181" y="1253664"/>
            <a:ext cx="337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Value Chain Module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KPI Monitor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2"/>
            <a:ext cx="3553261" cy="70438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2045802"/>
            <a:ext cx="337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Overview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all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calculations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67055" y="1369655"/>
            <a:ext cx="2970330" cy="138426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6997" y="2447666"/>
            <a:ext cx="3004893" cy="94533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074811" y="942189"/>
            <a:ext cx="4809630" cy="5126400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787" y="2565544"/>
            <a:ext cx="7261678" cy="4152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8"/>
          <p:cNvSpPr/>
          <p:nvPr/>
        </p:nvSpPr>
        <p:spPr>
          <a:xfrm>
            <a:off x="476545" y="1030466"/>
            <a:ext cx="3542435" cy="754197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9"/>
          <p:cNvSpPr txBox="1"/>
          <p:nvPr/>
        </p:nvSpPr>
        <p:spPr>
          <a:xfrm>
            <a:off x="510181" y="1105380"/>
            <a:ext cx="337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Value Chain Module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KPI Monitor</a:t>
            </a:r>
          </a:p>
        </p:txBody>
      </p:sp>
    </p:spTree>
    <p:extLst>
      <p:ext uri="{BB962C8B-B14F-4D97-AF65-F5344CB8AC3E}">
        <p14:creationId xmlns:p14="http://schemas.microsoft.com/office/powerpoint/2010/main" val="1819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719" y="1861162"/>
            <a:ext cx="3553261" cy="70438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1550" y="2045802"/>
            <a:ext cx="337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Overview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400" b="1" dirty="0" smtClean="0">
                <a:solidFill>
                  <a:srgbClr val="000000"/>
                </a:solidFill>
                <a:latin typeface="Arial" charset="0"/>
              </a:rPr>
              <a:t> all </a:t>
            </a:r>
            <a:r>
              <a:rPr lang="de-DE" sz="1400" b="1" dirty="0" err="1" smtClean="0">
                <a:solidFill>
                  <a:srgbClr val="000000"/>
                </a:solidFill>
                <a:latin typeface="Arial" charset="0"/>
              </a:rPr>
              <a:t>calculations</a:t>
            </a:r>
            <a:endParaRPr lang="de-DE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45" y="953725"/>
            <a:ext cx="4871898" cy="51264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67055" y="1369655"/>
            <a:ext cx="2970330" cy="138426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6997" y="2447666"/>
            <a:ext cx="3004893" cy="945331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074811" y="942189"/>
            <a:ext cx="4809630" cy="5126400"/>
          </a:xfrm>
          <a:prstGeom prst="rect">
            <a:avLst/>
          </a:prstGeom>
          <a:solidFill>
            <a:srgbClr val="FFFFFF">
              <a:alpha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787" y="2565544"/>
            <a:ext cx="7261678" cy="4152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476545" y="1178750"/>
            <a:ext cx="3542435" cy="58506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9609" y="1286616"/>
            <a:ext cx="33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KPI Monitor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sz="2200" kern="0" dirty="0" err="1">
                <a:solidFill>
                  <a:schemeClr val="bg1"/>
                </a:solidFill>
                <a:latin typeface="Arial"/>
                <a:cs typeface="+mj-cs"/>
              </a:rPr>
              <a:t>Concept</a:t>
            </a:r>
            <a:r>
              <a:rPr lang="de-DE" sz="2200" kern="0" dirty="0">
                <a:solidFill>
                  <a:schemeClr val="bg1"/>
                </a:solidFill>
                <a:latin typeface="Arial"/>
                <a:cs typeface="+mj-cs"/>
              </a:rPr>
              <a:t> &amp; 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Implementation –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Application</a:t>
            </a:r>
            <a:r>
              <a:rPr lang="de-DE" sz="2200" kern="0" dirty="0" smtClean="0">
                <a:solidFill>
                  <a:schemeClr val="bg1"/>
                </a:solidFill>
                <a:latin typeface="Arial"/>
                <a:cs typeface="+mj-cs"/>
              </a:rPr>
              <a:t> </a:t>
            </a:r>
            <a:r>
              <a:rPr lang="de-DE" sz="2200" kern="0" dirty="0" err="1" smtClean="0">
                <a:solidFill>
                  <a:schemeClr val="bg1"/>
                </a:solidFill>
                <a:latin typeface="Arial"/>
                <a:cs typeface="+mj-cs"/>
              </a:rPr>
              <a:t>Paths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>
            <a:off x="6234113" y="795338"/>
            <a:ext cx="1719262" cy="3186112"/>
          </a:xfrm>
          <a:prstGeom prst="line">
            <a:avLst/>
          </a:prstGeom>
          <a:ln>
            <a:solidFill>
              <a:srgbClr val="008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234113" y="4086225"/>
            <a:ext cx="1738312" cy="1085850"/>
          </a:xfrm>
          <a:prstGeom prst="line">
            <a:avLst/>
          </a:prstGeom>
          <a:ln>
            <a:solidFill>
              <a:srgbClr val="008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64" y="757858"/>
            <a:ext cx="6014420" cy="3403408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7959649" y="3949813"/>
            <a:ext cx="2070176" cy="1212737"/>
          </a:xfrm>
          <a:prstGeom prst="rect">
            <a:avLst/>
          </a:prstGeom>
          <a:ln>
            <a:solidFill>
              <a:srgbClr val="008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/>
          </a:p>
        </p:txBody>
      </p:sp>
      <p:sp>
        <p:nvSpPr>
          <p:cNvPr id="30" name="Rechteck 29"/>
          <p:cNvSpPr/>
          <p:nvPr/>
        </p:nvSpPr>
        <p:spPr>
          <a:xfrm>
            <a:off x="270363" y="763286"/>
            <a:ext cx="5968511" cy="3341989"/>
          </a:xfrm>
          <a:prstGeom prst="rect">
            <a:avLst/>
          </a:prstGeom>
          <a:ln>
            <a:solidFill>
              <a:srgbClr val="008E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214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gen 1"/>
          <p:cNvSpPr/>
          <p:nvPr/>
        </p:nvSpPr>
        <p:spPr>
          <a:xfrm rot="2700000">
            <a:off x="-4686274" y="543434"/>
            <a:ext cx="6059164" cy="6059164"/>
          </a:xfrm>
          <a:prstGeom prst="arc">
            <a:avLst/>
          </a:prstGeom>
          <a:solidFill>
            <a:srgbClr val="FFFFFF"/>
          </a:solidFill>
          <a:ln w="76200" cap="flat" cmpd="sng" algn="ctr">
            <a:solidFill>
              <a:srgbClr val="008E2F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38563" y="1655803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86635" y="167380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Introduction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1016605" y="2492896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81690" y="3363961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Concept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&amp; Implementation</a:t>
            </a:r>
            <a:endParaRPr lang="de-DE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16605" y="4167082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92181" y="4209039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b="1" kern="0" dirty="0" err="1" smtClean="0">
                <a:solidFill>
                  <a:srgbClr val="000000"/>
                </a:solidFill>
                <a:latin typeface="Arial"/>
              </a:rPr>
              <a:t>Exemplary</a:t>
            </a:r>
            <a:r>
              <a:rPr lang="de-DE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kern="0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de-DE" b="1" kern="0" dirty="0" err="1" smtClean="0">
                <a:solidFill>
                  <a:srgbClr val="000000"/>
                </a:solidFill>
                <a:latin typeface="Arial"/>
              </a:rPr>
              <a:t>pplication</a:t>
            </a:r>
            <a:endParaRPr lang="de-DE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38563" y="5004175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6635" y="5054115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kern="0" dirty="0">
                <a:latin typeface="Arial"/>
              </a:rPr>
              <a:t>Conclusions &amp; Outlook</a:t>
            </a:r>
          </a:p>
        </p:txBody>
      </p:sp>
      <p:sp>
        <p:nvSpPr>
          <p:cNvPr id="11" name="Ellipse 10"/>
          <p:cNvSpPr/>
          <p:nvPr/>
        </p:nvSpPr>
        <p:spPr>
          <a:xfrm>
            <a:off x="1151620" y="3329989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92181" y="251888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smtClean="0">
                <a:solidFill>
                  <a:srgbClr val="000000"/>
                </a:solidFill>
                <a:latin typeface="Arial"/>
              </a:rPr>
              <a:t>Background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1799" y="794360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Piston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Steel (42CrMo4),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caterpillars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cranes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231817" y="3483233"/>
            <a:ext cx="21804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000000"/>
                </a:solidFill>
                <a:latin typeface="Arial" charset="0"/>
              </a:rPr>
              <a:t>Image Source: http://www.directindustry.de/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>
          <a:xfrm>
            <a:off x="431799" y="111125"/>
            <a:ext cx="9312275" cy="360000"/>
          </a:xfrm>
        </p:spPr>
        <p:txBody>
          <a:bodyPr/>
          <a:lstStyle/>
          <a:p>
            <a:r>
              <a:rPr lang="en-US" sz="2200" kern="0" dirty="0">
                <a:solidFill>
                  <a:schemeClr val="bg1"/>
                </a:solidFill>
                <a:latin typeface="Arial"/>
                <a:cs typeface="+mj-cs"/>
              </a:rPr>
              <a:t>Exemplary </a:t>
            </a:r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Application – Configuration </a:t>
            </a:r>
            <a:r>
              <a:rPr lang="en-US" sz="2200" kern="0" dirty="0">
                <a:solidFill>
                  <a:schemeClr val="bg1"/>
                </a:solidFill>
                <a:latin typeface="Arial"/>
                <a:cs typeface="+mj-cs"/>
              </a:rPr>
              <a:t>of </a:t>
            </a:r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Value Chain (Use cases)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88999" y="1380039"/>
            <a:ext cx="3387725" cy="2075443"/>
            <a:chOff x="431799" y="1048204"/>
            <a:chExt cx="5004621" cy="2861635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3"/>
            <a:srcRect l="4104" r="24246" b="4671"/>
            <a:stretch/>
          </p:blipFill>
          <p:spPr>
            <a:xfrm>
              <a:off x="431799" y="1048204"/>
              <a:ext cx="5004621" cy="28616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Ellipse 33"/>
            <p:cNvSpPr/>
            <p:nvPr/>
          </p:nvSpPr>
          <p:spPr>
            <a:xfrm>
              <a:off x="2415518" y="2428073"/>
              <a:ext cx="1282928" cy="1246624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hteck 1"/>
          <p:cNvSpPr/>
          <p:nvPr/>
        </p:nvSpPr>
        <p:spPr>
          <a:xfrm>
            <a:off x="5791199" y="1374054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Structural aerospae components  (Aluminium),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94" y="1989270"/>
            <a:ext cx="3801306" cy="1493963"/>
          </a:xfrm>
          <a:prstGeom prst="rect">
            <a:avLst/>
          </a:prstGeom>
        </p:spPr>
      </p:pic>
      <p:sp>
        <p:nvSpPr>
          <p:cNvPr id="11" name="Textfeld 29"/>
          <p:cNvSpPr txBox="1"/>
          <p:nvPr/>
        </p:nvSpPr>
        <p:spPr>
          <a:xfrm>
            <a:off x="7942262" y="3483233"/>
            <a:ext cx="2162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000000"/>
                </a:solidFill>
                <a:latin typeface="Arial" charset="0"/>
              </a:rPr>
              <a:t>Image Source: http://</a:t>
            </a:r>
            <a:r>
              <a:rPr lang="de-DE" sz="800" dirty="0" smtClean="0">
                <a:solidFill>
                  <a:srgbClr val="000000"/>
                </a:solidFill>
                <a:latin typeface="Arial" charset="0"/>
              </a:rPr>
              <a:t>www.figeac-aero.com/</a:t>
            </a:r>
            <a:endParaRPr lang="de-DE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hteck 1"/>
          <p:cNvSpPr/>
          <p:nvPr/>
        </p:nvSpPr>
        <p:spPr>
          <a:xfrm>
            <a:off x="3100256" y="3815399"/>
            <a:ext cx="4302126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</a:t>
            </a:r>
            <a:r>
              <a:rPr kumimoji="0" lang="de-DE" sz="1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arm for </a:t>
            </a:r>
          </a:p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automotive  (Aluminium),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>
          <a:xfrm>
            <a:off x="3568125" y="4418245"/>
            <a:ext cx="3420759" cy="240926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875547" y="3698677"/>
            <a:ext cx="4896853" cy="3128830"/>
          </a:xfrm>
          <a:prstGeom prst="roundRect">
            <a:avLst>
              <a:gd name="adj" fmla="val 2055"/>
            </a:avLst>
          </a:prstGeom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61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00" y="1631758"/>
            <a:ext cx="6633238" cy="52113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6660" y="1384794"/>
            <a:ext cx="386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energy and material consumption in manufacturing over the next 20 years is expected to increase by 40%</a:t>
            </a:r>
            <a:endParaRPr lang="en-GB" sz="2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86660" y="4237455"/>
            <a:ext cx="386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Strategies </a:t>
            </a:r>
            <a:r>
              <a:rPr lang="en-US" sz="2400" dirty="0"/>
              <a:t>to improve the economic and environmental performance of companies are usually pursued from a local perspective</a:t>
            </a:r>
            <a:endParaRPr lang="en-GB" sz="2400" dirty="0"/>
          </a:p>
        </p:txBody>
      </p:sp>
      <p:sp>
        <p:nvSpPr>
          <p:cNvPr id="4" name="Flecha derecha 3"/>
          <p:cNvSpPr/>
          <p:nvPr/>
        </p:nvSpPr>
        <p:spPr>
          <a:xfrm rot="20449079">
            <a:off x="5515248" y="3334528"/>
            <a:ext cx="3004457" cy="580571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9457035" y="656306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source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949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45710" y="695149"/>
            <a:ext cx="8145645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 </a:t>
            </a:r>
            <a:r>
              <a:rPr lang="de-DE" sz="1800" b="1" kern="0" dirty="0" smtClean="0">
                <a:solidFill>
                  <a:srgbClr val="FFFFFF"/>
                </a:solidFill>
                <a:latin typeface="Arial"/>
              </a:rPr>
              <a:t>Control Arm , Aluminium, used in automotive applications</a:t>
            </a:r>
            <a:endParaRPr lang="de-DE" sz="1800" b="1" kern="0" dirty="0">
              <a:solidFill>
                <a:srgbClr val="FFFFFF"/>
              </a:solidFill>
              <a:latin typeface="Arial"/>
            </a:endParaRPr>
          </a:p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Base Scenario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463" y="1524000"/>
            <a:ext cx="40481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ula 16"/>
          <p:cNvGraphicFramePr>
            <a:graphicFrameLocks noGrp="1"/>
          </p:cNvGraphicFramePr>
          <p:nvPr/>
        </p:nvGraphicFramePr>
        <p:xfrm>
          <a:off x="338719" y="4653280"/>
          <a:ext cx="1008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97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CONVENTIONAL SOLID 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976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HOLLOW CASTING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Central</a:t>
                      </a:r>
                      <a:r>
                        <a:rPr lang="eu-ES" baseline="0" dirty="0" smtClean="0"/>
                        <a:t> single </a:t>
                      </a:r>
                      <a:r>
                        <a:rPr lang="eu-ES" baseline="0" dirty="0" err="1" smtClean="0"/>
                        <a:t>feeding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Multiple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feeding</a:t>
                      </a:r>
                      <a:r>
                        <a:rPr lang="eu-ES" baseline="0" dirty="0" smtClean="0"/>
                        <a:t> </a:t>
                      </a:r>
                      <a:r>
                        <a:rPr lang="eu-ES" baseline="0" dirty="0" err="1" smtClean="0"/>
                        <a:t>points</a:t>
                      </a:r>
                      <a:endParaRPr lang="eu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Simple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cooling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circuits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for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solidification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Sophisticated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passive</a:t>
                      </a:r>
                      <a:r>
                        <a:rPr lang="eu-ES" dirty="0" smtClean="0"/>
                        <a:t> and </a:t>
                      </a:r>
                      <a:r>
                        <a:rPr lang="eu-ES" dirty="0" err="1" smtClean="0"/>
                        <a:t>active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thermal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management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based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solutions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for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solidification</a:t>
                      </a:r>
                      <a:endParaRPr lang="eu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Higher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productivity</a:t>
                      </a:r>
                      <a:endParaRPr lang="eu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u-ES" dirty="0" err="1" smtClean="0"/>
                        <a:t>Higher</a:t>
                      </a:r>
                      <a:r>
                        <a:rPr lang="eu-ES" dirty="0" smtClean="0"/>
                        <a:t> </a:t>
                      </a:r>
                      <a:r>
                        <a:rPr lang="eu-ES" dirty="0" err="1" smtClean="0"/>
                        <a:t>effort</a:t>
                      </a:r>
                      <a:r>
                        <a:rPr lang="eu-ES" baseline="0" dirty="0" smtClean="0"/>
                        <a:t> </a:t>
                      </a:r>
                      <a:r>
                        <a:rPr lang="eu-ES" baseline="0" dirty="0" err="1" smtClean="0"/>
                        <a:t>in</a:t>
                      </a:r>
                      <a:r>
                        <a:rPr lang="eu-ES" baseline="0" dirty="0" smtClean="0"/>
                        <a:t> </a:t>
                      </a:r>
                      <a:r>
                        <a:rPr lang="eu-ES" baseline="0" dirty="0" err="1" smtClean="0"/>
                        <a:t>design</a:t>
                      </a:r>
                      <a:r>
                        <a:rPr lang="eu-ES" baseline="0" dirty="0" smtClean="0"/>
                        <a:t> </a:t>
                      </a:r>
                      <a:r>
                        <a:rPr lang="eu-ES" baseline="0" dirty="0" err="1" smtClean="0"/>
                        <a:t>phase</a:t>
                      </a:r>
                      <a:endParaRPr lang="eu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Elipsea 17"/>
          <p:cNvSpPr/>
          <p:nvPr/>
        </p:nvSpPr>
        <p:spPr>
          <a:xfrm>
            <a:off x="2936240" y="1239883"/>
            <a:ext cx="589280" cy="1137557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u-ES" dirty="0" smtClean="0"/>
          </a:p>
        </p:txBody>
      </p:sp>
      <p:sp>
        <p:nvSpPr>
          <p:cNvPr id="20" name="Elipsea 19"/>
          <p:cNvSpPr/>
          <p:nvPr/>
        </p:nvSpPr>
        <p:spPr>
          <a:xfrm>
            <a:off x="3068320" y="1388170"/>
            <a:ext cx="1981200" cy="2880000"/>
          </a:xfrm>
          <a:prstGeom prst="ellipse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u-ES" dirty="0" smtClean="0"/>
          </a:p>
        </p:txBody>
      </p:sp>
      <p:sp>
        <p:nvSpPr>
          <p:cNvPr id="21" name="Elipsea 20"/>
          <p:cNvSpPr/>
          <p:nvPr/>
        </p:nvSpPr>
        <p:spPr>
          <a:xfrm>
            <a:off x="5069840" y="1388170"/>
            <a:ext cx="2520000" cy="3060000"/>
          </a:xfrm>
          <a:prstGeom prst="ellipse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u-ES" dirty="0" smtClean="0"/>
          </a:p>
        </p:txBody>
      </p:sp>
      <p:sp>
        <p:nvSpPr>
          <p:cNvPr id="22" name="Laukizuzen biribildua 23"/>
          <p:cNvSpPr/>
          <p:nvPr/>
        </p:nvSpPr>
        <p:spPr>
          <a:xfrm>
            <a:off x="836559" y="4634188"/>
            <a:ext cx="4040241" cy="442674"/>
          </a:xfrm>
          <a:prstGeom prst="round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u-ES" dirty="0" smtClean="0"/>
          </a:p>
        </p:txBody>
      </p:sp>
      <p:sp>
        <p:nvSpPr>
          <p:cNvPr id="23" name="Laukizuzen biribildua 24"/>
          <p:cNvSpPr/>
          <p:nvPr/>
        </p:nvSpPr>
        <p:spPr>
          <a:xfrm>
            <a:off x="6612159" y="4631050"/>
            <a:ext cx="2552161" cy="442674"/>
          </a:xfrm>
          <a:prstGeom prst="roundRect">
            <a:avLst/>
          </a:prstGeom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u-ES" dirty="0" smtClean="0"/>
          </a:p>
        </p:txBody>
      </p:sp>
      <p:cxnSp>
        <p:nvCxnSpPr>
          <p:cNvPr id="24" name="Gezidun lotura-marra zuzena 26"/>
          <p:cNvCxnSpPr>
            <a:endCxn id="22" idx="0"/>
          </p:cNvCxnSpPr>
          <p:nvPr/>
        </p:nvCxnSpPr>
        <p:spPr>
          <a:xfrm flipH="1">
            <a:off x="2856680" y="3864732"/>
            <a:ext cx="501780" cy="769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zidun lotura-marra zuzena 28"/>
          <p:cNvCxnSpPr>
            <a:stCxn id="21" idx="5"/>
            <a:endCxn id="23" idx="0"/>
          </p:cNvCxnSpPr>
          <p:nvPr/>
        </p:nvCxnSpPr>
        <p:spPr>
          <a:xfrm>
            <a:off x="7220794" y="4000044"/>
            <a:ext cx="667446" cy="631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45710" y="695149"/>
            <a:ext cx="8145645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 </a:t>
            </a:r>
            <a:r>
              <a:rPr lang="de-DE" sz="1800" b="1" kern="0" dirty="0" smtClean="0">
                <a:solidFill>
                  <a:srgbClr val="FFFFFF"/>
                </a:solidFill>
                <a:latin typeface="Arial"/>
              </a:rPr>
              <a:t>Control Arm , Aluminium, used in automotive applications</a:t>
            </a:r>
            <a:endParaRPr lang="de-DE" sz="1800" b="1" kern="0" dirty="0">
              <a:solidFill>
                <a:srgbClr val="FFFFFF"/>
              </a:solidFill>
              <a:latin typeface="Arial"/>
            </a:endParaRPr>
          </a:p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Base Scenario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0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" y="1190204"/>
            <a:ext cx="10240639" cy="5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45710" y="695149"/>
            <a:ext cx="8145645" cy="49505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Product: </a:t>
            </a:r>
            <a:r>
              <a:rPr lang="de-DE" sz="1800" b="1" kern="0" dirty="0" smtClean="0">
                <a:solidFill>
                  <a:srgbClr val="FFFFFF"/>
                </a:solidFill>
                <a:latin typeface="Arial"/>
              </a:rPr>
              <a:t>Control Arm , Aluminium, used in automotive applications</a:t>
            </a:r>
            <a:endParaRPr lang="de-DE" sz="1800" b="1" kern="0" dirty="0">
              <a:solidFill>
                <a:srgbClr val="FFFFFF"/>
              </a:solidFill>
              <a:latin typeface="Arial"/>
            </a:endParaRPr>
          </a:p>
          <a:p>
            <a:pPr marL="180975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49" y="2692166"/>
            <a:ext cx="4185465" cy="155624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527654" y="4358743"/>
            <a:ext cx="1668346" cy="34073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Vacuum casting</a:t>
            </a:r>
          </a:p>
        </p:txBody>
      </p:sp>
      <p:sp>
        <p:nvSpPr>
          <p:cNvPr id="6" name="Rechteck 5"/>
          <p:cNvSpPr/>
          <p:nvPr/>
        </p:nvSpPr>
        <p:spPr>
          <a:xfrm>
            <a:off x="6205126" y="4344444"/>
            <a:ext cx="1386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Melting ovens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Chips recycling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 kern="0" dirty="0" smtClean="0">
                <a:solidFill>
                  <a:srgbClr val="000000"/>
                </a:solidFill>
              </a:rPr>
              <a:t>Sand recycling</a:t>
            </a:r>
            <a:endParaRPr kumimoji="0" lang="de-DE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306666" y="2979995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8" name="Gerade Verbindung mit Pfeil 7"/>
          <p:cNvCxnSpPr/>
          <p:nvPr/>
        </p:nvCxnSpPr>
        <p:spPr>
          <a:xfrm>
            <a:off x="2306666" y="3261276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9" name="Gerade Verbindung mit Pfeil 8"/>
          <p:cNvCxnSpPr/>
          <p:nvPr/>
        </p:nvCxnSpPr>
        <p:spPr>
          <a:xfrm>
            <a:off x="2306665" y="3542557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" name="Gerade Verbindung mit Pfeil 9"/>
          <p:cNvCxnSpPr/>
          <p:nvPr/>
        </p:nvCxnSpPr>
        <p:spPr>
          <a:xfrm>
            <a:off x="2306665" y="3823838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>
          <a:xfrm>
            <a:off x="2306664" y="4105120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2" name="Gerade Verbindung mit Pfeil 11"/>
          <p:cNvCxnSpPr/>
          <p:nvPr/>
        </p:nvCxnSpPr>
        <p:spPr>
          <a:xfrm>
            <a:off x="7187977" y="4105120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3" name="Gerade Verbindung mit Pfeil 12"/>
          <p:cNvCxnSpPr/>
          <p:nvPr/>
        </p:nvCxnSpPr>
        <p:spPr>
          <a:xfrm>
            <a:off x="7187978" y="3516571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4" name="Rechteck 13"/>
          <p:cNvSpPr/>
          <p:nvPr/>
        </p:nvSpPr>
        <p:spPr>
          <a:xfrm>
            <a:off x="1565615" y="2348880"/>
            <a:ext cx="176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Inputs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</a:p>
        </p:txBody>
      </p:sp>
      <p:sp>
        <p:nvSpPr>
          <p:cNvPr id="15" name="Rechteck 14"/>
          <p:cNvSpPr/>
          <p:nvPr/>
        </p:nvSpPr>
        <p:spPr>
          <a:xfrm>
            <a:off x="7898810" y="2349925"/>
            <a:ext cx="176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Outputs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35460" y="4344444"/>
            <a:ext cx="176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Main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Processes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06190" y="2841495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Finished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Products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906190" y="3378071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Emissions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906190" y="3963136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Waste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7187976" y="2979995"/>
            <a:ext cx="76508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21" name="Rechteck 20"/>
          <p:cNvSpPr/>
          <p:nvPr/>
        </p:nvSpPr>
        <p:spPr>
          <a:xfrm>
            <a:off x="606482" y="2831811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Raw Aluminium</a:t>
            </a:r>
          </a:p>
        </p:txBody>
      </p:sp>
      <p:sp>
        <p:nvSpPr>
          <p:cNvPr id="22" name="Rechteck 21"/>
          <p:cNvSpPr/>
          <p:nvPr/>
        </p:nvSpPr>
        <p:spPr>
          <a:xfrm>
            <a:off x="606482" y="3106593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Energies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25671" y="4387963"/>
            <a:ext cx="130198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Sand core making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606482" y="3381375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Water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06482" y="3656157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Auxiliaries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6482" y="3930938"/>
            <a:ext cx="1719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Workforce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82" y="2900973"/>
            <a:ext cx="474132" cy="158044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 rot="1615994">
            <a:off x="4932496" y="3459273"/>
            <a:ext cx="1166534" cy="278084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Base Scenario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68" y="2727322"/>
            <a:ext cx="1039634" cy="6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8" y="1268760"/>
            <a:ext cx="4447998" cy="16538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7"/>
          <a:stretch/>
        </p:blipFill>
        <p:spPr>
          <a:xfrm>
            <a:off x="975420" y="2983962"/>
            <a:ext cx="2655295" cy="298783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417417" y="2661012"/>
            <a:ext cx="2482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sz="1100" b="1" dirty="0" smtClean="0">
                <a:solidFill>
                  <a:srgbClr val="000000"/>
                </a:solidFill>
                <a:latin typeface="Arial" charset="0"/>
              </a:rPr>
              <a:t>Improved scenario*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93486" y="5848682"/>
            <a:ext cx="4878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charset="0"/>
              </a:rPr>
              <a:t>*Aluminium price increase by 10 % &amp; quality rates of 7 processes increased by 1 %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057417" y="2482341"/>
            <a:ext cx="360000" cy="1080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417417" y="2393885"/>
            <a:ext cx="11751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1050" b="1" dirty="0" smtClean="0">
                <a:solidFill>
                  <a:srgbClr val="000000"/>
                </a:solidFill>
                <a:latin typeface="Arial" charset="0"/>
              </a:rPr>
              <a:t>Base scenario</a:t>
            </a:r>
          </a:p>
        </p:txBody>
      </p:sp>
      <p:sp>
        <p:nvSpPr>
          <p:cNvPr id="8" name="Rechteck 7"/>
          <p:cNvSpPr/>
          <p:nvPr/>
        </p:nvSpPr>
        <p:spPr>
          <a:xfrm>
            <a:off x="8057417" y="2741208"/>
            <a:ext cx="360000" cy="108000"/>
          </a:xfrm>
          <a:prstGeom prst="rect">
            <a:avLst/>
          </a:prstGeom>
          <a:solidFill>
            <a:srgbClr val="38572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071094" y="5409220"/>
            <a:ext cx="874656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+ 7,6 % 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3863968" y="5516914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1" name="Ellipse 10"/>
          <p:cNvSpPr/>
          <p:nvPr/>
        </p:nvSpPr>
        <p:spPr>
          <a:xfrm>
            <a:off x="2690775" y="4060912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Gerader Verbinder 11"/>
          <p:cNvCxnSpPr>
            <a:stCxn id="11" idx="5"/>
            <a:endCxn id="9" idx="0"/>
          </p:cNvCxnSpPr>
          <p:nvPr/>
        </p:nvCxnSpPr>
        <p:spPr>
          <a:xfrm>
            <a:off x="2882846" y="4291397"/>
            <a:ext cx="625576" cy="1117823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13" name="Rechteck 12"/>
          <p:cNvSpPr/>
          <p:nvPr/>
        </p:nvSpPr>
        <p:spPr>
          <a:xfrm>
            <a:off x="3073249" y="1439424"/>
            <a:ext cx="1457566" cy="1483198"/>
          </a:xfrm>
          <a:prstGeom prst="rect">
            <a:avLst/>
          </a:prstGeom>
          <a:noFill/>
          <a:ln w="28575" cap="flat" cmpd="sng" algn="ctr">
            <a:solidFill>
              <a:srgbClr val="407E97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Alternative Scenarios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8" y="1268760"/>
            <a:ext cx="4447998" cy="16538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69"/>
          <a:stretch/>
        </p:blipFill>
        <p:spPr>
          <a:xfrm>
            <a:off x="975420" y="2983962"/>
            <a:ext cx="5085565" cy="298783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071094" y="5409220"/>
            <a:ext cx="874656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+ 7,6 % 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863968" y="5516914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0" name="Ellipse 9"/>
          <p:cNvSpPr/>
          <p:nvPr/>
        </p:nvSpPr>
        <p:spPr>
          <a:xfrm>
            <a:off x="2690775" y="4060912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Gerader Verbinder 10"/>
          <p:cNvCxnSpPr>
            <a:stCxn id="10" idx="5"/>
            <a:endCxn id="8" idx="0"/>
          </p:cNvCxnSpPr>
          <p:nvPr/>
        </p:nvCxnSpPr>
        <p:spPr>
          <a:xfrm>
            <a:off x="2882846" y="4291397"/>
            <a:ext cx="625576" cy="1117823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12" name="Rechteck 11"/>
          <p:cNvSpPr/>
          <p:nvPr/>
        </p:nvSpPr>
        <p:spPr>
          <a:xfrm>
            <a:off x="5411354" y="5409220"/>
            <a:ext cx="874656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- 9,8 % </a:t>
            </a:r>
          </a:p>
        </p:txBody>
      </p:sp>
      <p:sp>
        <p:nvSpPr>
          <p:cNvPr id="13" name="Ellipse 12"/>
          <p:cNvSpPr/>
          <p:nvPr/>
        </p:nvSpPr>
        <p:spPr>
          <a:xfrm>
            <a:off x="5126461" y="4059070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Gerader Verbinder 13"/>
          <p:cNvCxnSpPr>
            <a:stCxn id="13" idx="5"/>
            <a:endCxn id="12" idx="0"/>
          </p:cNvCxnSpPr>
          <p:nvPr/>
        </p:nvCxnSpPr>
        <p:spPr>
          <a:xfrm>
            <a:off x="5318532" y="4289555"/>
            <a:ext cx="530150" cy="1119665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cxnSp>
        <p:nvCxnSpPr>
          <p:cNvPr id="15" name="Gerade Verbindung mit Pfeil 14"/>
          <p:cNvCxnSpPr/>
          <p:nvPr/>
        </p:nvCxnSpPr>
        <p:spPr>
          <a:xfrm>
            <a:off x="6164693" y="5499230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7" name="Rechteck 16"/>
          <p:cNvSpPr/>
          <p:nvPr/>
        </p:nvSpPr>
        <p:spPr>
          <a:xfrm>
            <a:off x="4540340" y="1420205"/>
            <a:ext cx="1530170" cy="1511759"/>
          </a:xfrm>
          <a:prstGeom prst="rect">
            <a:avLst/>
          </a:prstGeom>
          <a:noFill/>
          <a:ln w="28575" cap="flat" cmpd="sng" algn="ctr">
            <a:solidFill>
              <a:srgbClr val="407E97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Alternative Scenarios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Rechteck 3"/>
          <p:cNvSpPr/>
          <p:nvPr/>
        </p:nvSpPr>
        <p:spPr>
          <a:xfrm>
            <a:off x="8417417" y="2661012"/>
            <a:ext cx="2482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sz="1100" b="1" dirty="0" smtClean="0">
                <a:solidFill>
                  <a:srgbClr val="000000"/>
                </a:solidFill>
                <a:latin typeface="Arial" charset="0"/>
              </a:rPr>
              <a:t>Improved scenario*</a:t>
            </a:r>
          </a:p>
        </p:txBody>
      </p:sp>
      <p:sp>
        <p:nvSpPr>
          <p:cNvPr id="20" name="Rechteck 5"/>
          <p:cNvSpPr/>
          <p:nvPr/>
        </p:nvSpPr>
        <p:spPr>
          <a:xfrm>
            <a:off x="8057417" y="2482341"/>
            <a:ext cx="360000" cy="1080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hteck 6"/>
          <p:cNvSpPr/>
          <p:nvPr/>
        </p:nvSpPr>
        <p:spPr>
          <a:xfrm>
            <a:off x="8417417" y="2393885"/>
            <a:ext cx="11751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1050" b="1" dirty="0" smtClean="0">
                <a:solidFill>
                  <a:srgbClr val="000000"/>
                </a:solidFill>
                <a:latin typeface="Arial" charset="0"/>
              </a:rPr>
              <a:t>Base scenario</a:t>
            </a:r>
          </a:p>
        </p:txBody>
      </p:sp>
      <p:sp>
        <p:nvSpPr>
          <p:cNvPr id="22" name="Rechteck 7"/>
          <p:cNvSpPr/>
          <p:nvPr/>
        </p:nvSpPr>
        <p:spPr>
          <a:xfrm>
            <a:off x="8057417" y="2741208"/>
            <a:ext cx="360000" cy="108000"/>
          </a:xfrm>
          <a:prstGeom prst="rect">
            <a:avLst/>
          </a:prstGeom>
          <a:solidFill>
            <a:srgbClr val="38572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feld 4"/>
          <p:cNvSpPr txBox="1"/>
          <p:nvPr/>
        </p:nvSpPr>
        <p:spPr>
          <a:xfrm>
            <a:off x="5293486" y="5848682"/>
            <a:ext cx="4878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charset="0"/>
              </a:rPr>
              <a:t>*Aluminium price increase by 10 % &amp; quality rates of 7 processes increased by 1 %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98" y="1268760"/>
            <a:ext cx="4447998" cy="16538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6"/>
          <a:stretch/>
        </p:blipFill>
        <p:spPr>
          <a:xfrm>
            <a:off x="975420" y="2983962"/>
            <a:ext cx="7740860" cy="298783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071094" y="5409220"/>
            <a:ext cx="874656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+ 7,6 % 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863968" y="5516914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0" name="Ellipse 9"/>
          <p:cNvSpPr/>
          <p:nvPr/>
        </p:nvSpPr>
        <p:spPr>
          <a:xfrm>
            <a:off x="2690775" y="4060912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Gerader Verbinder 10"/>
          <p:cNvCxnSpPr>
            <a:stCxn id="10" idx="5"/>
            <a:endCxn id="8" idx="0"/>
          </p:cNvCxnSpPr>
          <p:nvPr/>
        </p:nvCxnSpPr>
        <p:spPr>
          <a:xfrm>
            <a:off x="2882846" y="4291397"/>
            <a:ext cx="625576" cy="1117823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12" name="Rechteck 11"/>
          <p:cNvSpPr/>
          <p:nvPr/>
        </p:nvSpPr>
        <p:spPr>
          <a:xfrm>
            <a:off x="5411354" y="5409220"/>
            <a:ext cx="874656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- 9,8 % </a:t>
            </a:r>
          </a:p>
        </p:txBody>
      </p:sp>
      <p:sp>
        <p:nvSpPr>
          <p:cNvPr id="13" name="Ellipse 12"/>
          <p:cNvSpPr/>
          <p:nvPr/>
        </p:nvSpPr>
        <p:spPr>
          <a:xfrm>
            <a:off x="5126461" y="4059070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Gerader Verbinder 13"/>
          <p:cNvCxnSpPr>
            <a:stCxn id="13" idx="5"/>
            <a:endCxn id="12" idx="0"/>
          </p:cNvCxnSpPr>
          <p:nvPr/>
        </p:nvCxnSpPr>
        <p:spPr>
          <a:xfrm>
            <a:off x="5318532" y="4289555"/>
            <a:ext cx="530150" cy="1119665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cxnSp>
        <p:nvCxnSpPr>
          <p:cNvPr id="15" name="Gerade Verbindung mit Pfeil 14"/>
          <p:cNvCxnSpPr/>
          <p:nvPr/>
        </p:nvCxnSpPr>
        <p:spPr>
          <a:xfrm>
            <a:off x="6164693" y="5499230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6" name="Rechteck 15"/>
          <p:cNvSpPr/>
          <p:nvPr/>
        </p:nvSpPr>
        <p:spPr>
          <a:xfrm>
            <a:off x="8671275" y="5409220"/>
            <a:ext cx="899560" cy="431826"/>
          </a:xfrm>
          <a:prstGeom prst="rect">
            <a:avLst/>
          </a:prstGeom>
          <a:solidFill>
            <a:srgbClr val="407E97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- 1,4 % 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9454870" y="5508255"/>
            <a:ext cx="0" cy="2160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tailEnd type="triangle"/>
          </a:ln>
          <a:effectLst/>
        </p:spPr>
      </p:cxnSp>
      <p:sp>
        <p:nvSpPr>
          <p:cNvPr id="18" name="Ellipse 17"/>
          <p:cNvSpPr/>
          <p:nvPr/>
        </p:nvSpPr>
        <p:spPr>
          <a:xfrm>
            <a:off x="7628933" y="4149080"/>
            <a:ext cx="225025" cy="270030"/>
          </a:xfrm>
          <a:prstGeom prst="ellips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Gerader Verbinder 18"/>
          <p:cNvCxnSpPr>
            <a:stCxn id="18" idx="5"/>
            <a:endCxn id="16" idx="0"/>
          </p:cNvCxnSpPr>
          <p:nvPr/>
        </p:nvCxnSpPr>
        <p:spPr>
          <a:xfrm>
            <a:off x="7821004" y="4379565"/>
            <a:ext cx="1300051" cy="1029655"/>
          </a:xfrm>
          <a:prstGeom prst="line">
            <a:avLst/>
          </a:prstGeom>
          <a:noFill/>
          <a:ln w="19050" cap="flat" cmpd="sng" algn="ctr">
            <a:solidFill>
              <a:srgbClr val="407E97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21" name="Rechteck 20"/>
          <p:cNvSpPr/>
          <p:nvPr/>
        </p:nvSpPr>
        <p:spPr>
          <a:xfrm>
            <a:off x="2915800" y="1172702"/>
            <a:ext cx="4647062" cy="1806248"/>
          </a:xfrm>
          <a:prstGeom prst="rect">
            <a:avLst/>
          </a:prstGeom>
          <a:noFill/>
          <a:ln w="28575" cap="flat" cmpd="sng" algn="ctr">
            <a:solidFill>
              <a:srgbClr val="407E97">
                <a:lumMod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Exemplary Application – Alternative Scenarios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Rechteck 3"/>
          <p:cNvSpPr/>
          <p:nvPr/>
        </p:nvSpPr>
        <p:spPr>
          <a:xfrm>
            <a:off x="8417417" y="2661012"/>
            <a:ext cx="2482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sz="1100" b="1" dirty="0" smtClean="0">
                <a:solidFill>
                  <a:srgbClr val="000000"/>
                </a:solidFill>
                <a:latin typeface="Arial" charset="0"/>
              </a:rPr>
              <a:t>Improved scenario*</a:t>
            </a:r>
          </a:p>
        </p:txBody>
      </p:sp>
      <p:sp>
        <p:nvSpPr>
          <p:cNvPr id="28" name="Rechteck 5"/>
          <p:cNvSpPr/>
          <p:nvPr/>
        </p:nvSpPr>
        <p:spPr>
          <a:xfrm>
            <a:off x="8057417" y="2482341"/>
            <a:ext cx="360000" cy="1080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hteck 6"/>
          <p:cNvSpPr/>
          <p:nvPr/>
        </p:nvSpPr>
        <p:spPr>
          <a:xfrm>
            <a:off x="8417417" y="2393885"/>
            <a:ext cx="11751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sz="1050" b="1" dirty="0" smtClean="0">
                <a:solidFill>
                  <a:srgbClr val="000000"/>
                </a:solidFill>
                <a:latin typeface="Arial" charset="0"/>
              </a:rPr>
              <a:t>Base </a:t>
            </a:r>
            <a:r>
              <a:rPr lang="de-DE" sz="1050" b="1" dirty="0" err="1" smtClean="0">
                <a:solidFill>
                  <a:srgbClr val="000000"/>
                </a:solidFill>
                <a:latin typeface="Arial" charset="0"/>
              </a:rPr>
              <a:t>scenario</a:t>
            </a:r>
            <a:endParaRPr lang="de-DE" sz="105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hteck 7"/>
          <p:cNvSpPr/>
          <p:nvPr/>
        </p:nvSpPr>
        <p:spPr>
          <a:xfrm>
            <a:off x="8057417" y="2741208"/>
            <a:ext cx="360000" cy="108000"/>
          </a:xfrm>
          <a:prstGeom prst="rect">
            <a:avLst/>
          </a:prstGeom>
          <a:solidFill>
            <a:srgbClr val="38572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feld 4"/>
          <p:cNvSpPr txBox="1"/>
          <p:nvPr/>
        </p:nvSpPr>
        <p:spPr>
          <a:xfrm>
            <a:off x="5293486" y="5848682"/>
            <a:ext cx="4878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charset="0"/>
              </a:rPr>
              <a:t>*Aluminium price increase by 10 % &amp; quality rates of 7 processes increased by 1 %</a:t>
            </a:r>
            <a:endParaRPr lang="de-DE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gen 4"/>
          <p:cNvSpPr/>
          <p:nvPr/>
        </p:nvSpPr>
        <p:spPr>
          <a:xfrm rot="2700000">
            <a:off x="-4686274" y="543434"/>
            <a:ext cx="6059164" cy="6059164"/>
          </a:xfrm>
          <a:prstGeom prst="arc">
            <a:avLst/>
          </a:prstGeom>
          <a:solidFill>
            <a:srgbClr val="FFFFFF"/>
          </a:solidFill>
          <a:ln w="76200" cap="flat" cmpd="sng" algn="ctr">
            <a:solidFill>
              <a:srgbClr val="008E2F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38563" y="1655803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86635" y="167380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Introduction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8" name="Ellipse 7"/>
          <p:cNvSpPr/>
          <p:nvPr/>
        </p:nvSpPr>
        <p:spPr>
          <a:xfrm>
            <a:off x="1016605" y="2492896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81690" y="3363961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Concept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&amp; Implementation</a:t>
            </a:r>
            <a:endParaRPr lang="de-DE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16605" y="4167082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592181" y="4209039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>
                <a:solidFill>
                  <a:srgbClr val="000000"/>
                </a:solidFill>
                <a:latin typeface="Arial"/>
              </a:rPr>
              <a:t>E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xemplary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pplication</a:t>
            </a: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38563" y="5004175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6635" y="5054115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kern="0" dirty="0">
                <a:latin typeface="Arial"/>
              </a:rPr>
              <a:t>Conclusions &amp; Outlook</a:t>
            </a:r>
          </a:p>
        </p:txBody>
      </p:sp>
      <p:sp>
        <p:nvSpPr>
          <p:cNvPr id="14" name="Ellipse 13"/>
          <p:cNvSpPr/>
          <p:nvPr/>
        </p:nvSpPr>
        <p:spPr>
          <a:xfrm>
            <a:off x="1151620" y="3329989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92181" y="251888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smtClean="0">
                <a:solidFill>
                  <a:srgbClr val="000000"/>
                </a:solidFill>
                <a:latin typeface="Arial"/>
              </a:rPr>
              <a:t>Background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15448" y="774353"/>
            <a:ext cx="9282995" cy="610424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100000">
                <a:srgbClr val="FFFFFF">
                  <a:lumMod val="65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28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2992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55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2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598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47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11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02761" y="839972"/>
            <a:ext cx="8145645" cy="47551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28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2992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55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2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598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47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11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Complementary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methods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combined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environment</a:t>
            </a:r>
            <a:endParaRPr lang="de-DE" sz="1800" b="1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Holistic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evaluation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factories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value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chains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High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degree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transparency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Target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conflicts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can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be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overcome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new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business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models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"/>
            </a:pP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Decision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support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strategical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tactical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level</a:t>
            </a:r>
            <a:r>
              <a:rPr lang="de-DE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considering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e.g.…</a:t>
            </a: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Material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changes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substitution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Input-/Output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quantity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changes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Process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parameter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changes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Production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schedule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changes</a:t>
            </a: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Limitations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development</a:t>
            </a:r>
            <a:r>
              <a:rPr lang="de-DE" sz="18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charset="0"/>
              </a:rPr>
              <a:t>potentials</a:t>
            </a:r>
            <a:endParaRPr lang="de-DE" sz="1800" b="1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High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acquisition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effort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Experts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needed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verify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results</a:t>
            </a:r>
            <a:endParaRPr lang="de-DE" sz="1800" dirty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ulti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product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consideration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  <a:p>
            <a:pPr marL="449263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</a:pP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Detailed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modeling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technical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building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services</a:t>
            </a:r>
            <a:endParaRPr lang="de-DE" sz="1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51042" y="5615485"/>
            <a:ext cx="846820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66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28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2992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0655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320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5983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3647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1311" algn="l" defTabSz="49766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de-DE" sz="1800" b="1" kern="0" dirty="0" err="1" smtClean="0"/>
              <a:t>Publication</a:t>
            </a:r>
            <a:r>
              <a:rPr lang="de-DE" sz="1800" b="1" kern="0" dirty="0" smtClean="0"/>
              <a:t>: „</a:t>
            </a:r>
            <a:r>
              <a:rPr lang="en-US" sz="1800" b="1" kern="0" dirty="0" smtClean="0"/>
              <a:t>Toolbox </a:t>
            </a:r>
            <a:r>
              <a:rPr lang="en-US" sz="1800" b="1" kern="0" dirty="0"/>
              <a:t>for Increasing Resource Efficiency in the European Metal Mechanic </a:t>
            </a:r>
            <a:r>
              <a:rPr lang="en-US" sz="1800" b="1" kern="0" dirty="0" smtClean="0"/>
              <a:t>Sector”</a:t>
            </a:r>
          </a:p>
          <a:p>
            <a:pPr marL="449263" lvl="1" indent="-266700" defTabSz="914400" fontAlgn="base">
              <a:spcBef>
                <a:spcPct val="0"/>
              </a:spcBef>
              <a:spcAft>
                <a:spcPct val="0"/>
              </a:spcAft>
              <a:buClr>
                <a:srgbClr val="008E2F"/>
              </a:buClr>
              <a:buFont typeface="Wingdings" panose="05000000000000000000" pitchFamily="2" charset="2"/>
              <a:buChar char=""/>
              <a:defRPr/>
            </a:pP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Available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sz="1800" dirty="0" smtClean="0">
                <a:solidFill>
                  <a:srgbClr val="000000"/>
                </a:solidFill>
                <a:latin typeface="Arial" charset="0"/>
              </a:rPr>
              <a:t> open </a:t>
            </a:r>
            <a:r>
              <a:rPr lang="de-DE" sz="1800" dirty="0" err="1" smtClean="0">
                <a:solidFill>
                  <a:srgbClr val="000000"/>
                </a:solidFill>
                <a:latin typeface="Arial" charset="0"/>
              </a:rPr>
              <a:t>access</a:t>
            </a:r>
            <a:r>
              <a:rPr lang="de-DE" sz="18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de-DE" sz="1800" dirty="0">
                <a:solidFill>
                  <a:srgbClr val="C00000"/>
                </a:solidFill>
                <a:latin typeface="Arial" charset="0"/>
              </a:rPr>
              <a:t>http://www.sciencedirect.com/science/article/pii/S2212827116314160</a:t>
            </a:r>
          </a:p>
          <a:p>
            <a:pPr marL="266700" lvl="1" indent="-265113" algn="just">
              <a:buClr>
                <a:schemeClr val="tx1"/>
              </a:buClr>
              <a:defRPr/>
            </a:pPr>
            <a:endParaRPr lang="de-DE" sz="1800" b="1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b="1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18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1800" kern="0" dirty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800" kern="0" dirty="0" smtClean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Conclusions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31800" y="111125"/>
            <a:ext cx="8375650" cy="360000"/>
          </a:xfrm>
          <a:prstGeom prst="rect">
            <a:avLst/>
          </a:prstGeom>
        </p:spPr>
        <p:txBody>
          <a:bodyPr vert="horz" lIns="99532" tIns="49767" rIns="99532" bIns="49767" rtlCol="0" anchor="b">
            <a:noAutofit/>
          </a:bodyPr>
          <a:lstStyle>
            <a:lvl1pPr algn="l" defTabSz="497663" rtl="0" eaLnBrk="1" latinLnBrk="0" hangingPunct="1">
              <a:spcBef>
                <a:spcPct val="0"/>
              </a:spcBef>
              <a:buNone/>
              <a:defRPr sz="2300" b="1" i="0" kern="1200">
                <a:solidFill>
                  <a:schemeClr val="tx1"/>
                </a:solidFill>
                <a:latin typeface="Big John"/>
                <a:ea typeface="+mj-ea"/>
                <a:cs typeface="Big John"/>
              </a:defRPr>
            </a:lvl1pPr>
          </a:lstStyle>
          <a:p>
            <a:r>
              <a:rPr lang="en-US" sz="2200" kern="0" dirty="0" smtClean="0">
                <a:solidFill>
                  <a:schemeClr val="bg1"/>
                </a:solidFill>
                <a:latin typeface="Arial"/>
                <a:cs typeface="+mj-cs"/>
              </a:rPr>
              <a:t>Contact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1799" y="1042988"/>
            <a:ext cx="8550691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de-DE" b="1" kern="0" dirty="0" smtClean="0">
                <a:latin typeface="+mn-lt"/>
              </a:rPr>
              <a:t>MONDRAGON CORPORATION</a:t>
            </a:r>
          </a:p>
          <a:p>
            <a:endParaRPr lang="en-US" sz="900" dirty="0" smtClean="0"/>
          </a:p>
          <a:p>
            <a:r>
              <a:rPr lang="en-US" sz="1600" dirty="0" smtClean="0"/>
              <a:t>Innovation &amp; Technology department</a:t>
            </a:r>
          </a:p>
          <a:p>
            <a:r>
              <a:rPr lang="en-US" sz="1600" dirty="0">
                <a:solidFill>
                  <a:srgbClr val="C00000"/>
                </a:solidFill>
              </a:rPr>
              <a:t>http://www.mondragon-corporation.com/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b="1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b="1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 smtClean="0">
              <a:latin typeface="+mn-lt"/>
            </a:endParaRPr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1600" kern="0" dirty="0" smtClean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en-US" sz="1600" kern="0" dirty="0"/>
          </a:p>
          <a:p>
            <a:pPr marL="266700" lvl="1" indent="-265113" algn="just">
              <a:spcBef>
                <a:spcPct val="20000"/>
              </a:spcBef>
              <a:buClr>
                <a:schemeClr val="tx1"/>
              </a:buClr>
              <a:defRPr/>
            </a:pPr>
            <a:endParaRPr lang="de-DE" sz="1600" kern="0" dirty="0" smtClean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1800" y="5074979"/>
            <a:ext cx="5343525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 indent="-2651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b="1" kern="0" dirty="0" smtClean="0"/>
              <a:t>Dipl. MSc Joseba BILBATUA</a:t>
            </a:r>
          </a:p>
          <a:p>
            <a:pPr marL="266700" lvl="1" indent="-2651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kern="0" dirty="0" smtClean="0"/>
              <a:t>Responsible for Advanced Manufacturing and Raw Materials </a:t>
            </a:r>
          </a:p>
          <a:p>
            <a:pPr marL="266700" lvl="1" indent="-2651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kern="0" dirty="0" smtClean="0"/>
              <a:t>MONDRAGON Corporation Headquarter</a:t>
            </a:r>
          </a:p>
          <a:p>
            <a:pPr marL="266700" lvl="1" indent="-2651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kern="0" dirty="0" smtClean="0"/>
              <a:t>jbilbatua@mondragoncorporation.com</a:t>
            </a:r>
            <a:r>
              <a:rPr lang="en-US" sz="1600" kern="0" dirty="0"/>
              <a:t>						</a:t>
            </a:r>
            <a:endParaRPr lang="de-DE" sz="1600" kern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6" y="2193266"/>
            <a:ext cx="2540000" cy="25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1" y="2406219"/>
            <a:ext cx="6154057" cy="20411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28035" y="4055448"/>
            <a:ext cx="1906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www.meman.eu</a:t>
            </a:r>
            <a:endParaRPr lang="en-GB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812189" y="1522900"/>
            <a:ext cx="5598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 smtClean="0"/>
              <a:t>Thanks for your attention</a:t>
            </a:r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49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5" y="2295057"/>
            <a:ext cx="6075675" cy="2259068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32191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65117" y="1328137"/>
            <a:ext cx="7259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Imagine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are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production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manager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producing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factory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which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embbedded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in a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value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chain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with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two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other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factories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de-DE" sz="18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4794026" y="2483455"/>
            <a:ext cx="263039" cy="22845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9" name="Textfeld 18"/>
          <p:cNvSpPr txBox="1"/>
          <p:nvPr/>
        </p:nvSpPr>
        <p:spPr>
          <a:xfrm>
            <a:off x="4996270" y="2235368"/>
            <a:ext cx="50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 smtClean="0">
                <a:solidFill>
                  <a:srgbClr val="C00000"/>
                </a:solidFill>
                <a:latin typeface="Arial" charset="0"/>
              </a:rPr>
              <a:t>You</a:t>
            </a:r>
            <a:endParaRPr lang="de-DE" sz="1400" b="1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374370" y="2632209"/>
            <a:ext cx="495055" cy="822341"/>
            <a:chOff x="3574270" y="2632209"/>
            <a:chExt cx="495055" cy="822341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70" y="2632209"/>
              <a:ext cx="495055" cy="822341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3770915" y="2852940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896925" y="2843935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4" name="Gerader Verbinder 23"/>
          <p:cNvCxnSpPr/>
          <p:nvPr/>
        </p:nvCxnSpPr>
        <p:spPr>
          <a:xfrm>
            <a:off x="4581580" y="2959900"/>
            <a:ext cx="1080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none"/>
          </a:ln>
          <a:effectLst/>
        </p:spPr>
      </p:cxnSp>
      <p:sp>
        <p:nvSpPr>
          <p:cNvPr id="25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65" y="2295057"/>
            <a:ext cx="6075675" cy="2259068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131152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389516" y="1466636"/>
            <a:ext cx="598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are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very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motivated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to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reduce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resource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demands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de-DE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91280" y="2221789"/>
            <a:ext cx="2758693" cy="2557361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Ovale Legende 36"/>
          <p:cNvSpPr/>
          <p:nvPr/>
        </p:nvSpPr>
        <p:spPr>
          <a:xfrm flipH="1">
            <a:off x="996224" y="3111816"/>
            <a:ext cx="2925325" cy="1540243"/>
          </a:xfrm>
          <a:prstGeom prst="wedgeEllipseCallout">
            <a:avLst>
              <a:gd name="adj1" fmla="val -57814"/>
              <a:gd name="adj2" fmla="val -57842"/>
            </a:avLst>
          </a:prstGeom>
          <a:gradFill flip="none" rotWithShape="1">
            <a:gsLst>
              <a:gs pos="0">
                <a:srgbClr val="008E2F"/>
              </a:gs>
              <a:gs pos="100000">
                <a:srgbClr val="008E2F">
                  <a:lumMod val="76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commited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save </a:t>
            </a:r>
            <a:r>
              <a:rPr kumimoji="0" lang="de-DE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MONEY </a:t>
            </a: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</a:t>
            </a:r>
            <a:r>
              <a:rPr kumimoji="0" lang="de-DE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</p:txBody>
      </p:sp>
      <p:sp>
        <p:nvSpPr>
          <p:cNvPr id="38" name="Rechteck 37"/>
          <p:cNvSpPr/>
          <p:nvPr/>
        </p:nvSpPr>
        <p:spPr>
          <a:xfrm>
            <a:off x="6396825" y="2434238"/>
            <a:ext cx="2025225" cy="2193155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4363980" y="2632209"/>
            <a:ext cx="495055" cy="822341"/>
            <a:chOff x="3574270" y="2632209"/>
            <a:chExt cx="495055" cy="822341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70" y="2632209"/>
              <a:ext cx="495055" cy="822341"/>
            </a:xfrm>
            <a:prstGeom prst="rect">
              <a:avLst/>
            </a:prstGeom>
          </p:spPr>
        </p:pic>
        <p:sp>
          <p:nvSpPr>
            <p:cNvPr id="41" name="Ellipse 40"/>
            <p:cNvSpPr/>
            <p:nvPr/>
          </p:nvSpPr>
          <p:spPr>
            <a:xfrm>
              <a:off x="3770915" y="2852940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3896925" y="2843935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3" name="Gerader Verbinder 42"/>
          <p:cNvCxnSpPr/>
          <p:nvPr/>
        </p:nvCxnSpPr>
        <p:spPr>
          <a:xfrm>
            <a:off x="4571190" y="2959900"/>
            <a:ext cx="1080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none"/>
          </a:ln>
          <a:effectLst/>
        </p:spPr>
      </p:cxnSp>
      <p:sp>
        <p:nvSpPr>
          <p:cNvPr id="44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5" y="2295057"/>
            <a:ext cx="6075675" cy="2259068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132191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752566" y="1466636"/>
            <a:ext cx="528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convince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CEO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about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new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idea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de-DE" sz="1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6407215" y="2434238"/>
            <a:ext cx="2025225" cy="2119887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e Legende 44"/>
          <p:cNvSpPr/>
          <p:nvPr/>
        </p:nvSpPr>
        <p:spPr>
          <a:xfrm flipH="1">
            <a:off x="5642130" y="2221595"/>
            <a:ext cx="2700300" cy="1272586"/>
          </a:xfrm>
          <a:prstGeom prst="wedgeEllipseCallout">
            <a:avLst>
              <a:gd name="adj1" fmla="val 77638"/>
              <a:gd name="adj2" fmla="val -9259"/>
            </a:avLst>
          </a:prstGeom>
          <a:gradFill flip="none" rotWithShape="1">
            <a:gsLst>
              <a:gs pos="0">
                <a:srgbClr val="008E2F"/>
              </a:gs>
              <a:gs pos="100000">
                <a:srgbClr val="008E2F">
                  <a:lumMod val="76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We change our </a:t>
            </a:r>
            <a:r>
              <a:rPr lang="en-US" dirty="0" smtClean="0">
                <a:solidFill>
                  <a:schemeClr val="bg1"/>
                </a:solidFill>
              </a:rPr>
              <a:t>raw material </a:t>
            </a:r>
            <a:r>
              <a:rPr lang="en-US" dirty="0">
                <a:solidFill>
                  <a:schemeClr val="bg1"/>
                </a:solidFill>
              </a:rPr>
              <a:t>supplier!</a:t>
            </a:r>
          </a:p>
        </p:txBody>
      </p:sp>
      <p:sp>
        <p:nvSpPr>
          <p:cNvPr id="46" name="Ovale Legende 45"/>
          <p:cNvSpPr/>
          <p:nvPr/>
        </p:nvSpPr>
        <p:spPr>
          <a:xfrm flipH="1">
            <a:off x="6429717" y="4094783"/>
            <a:ext cx="3375375" cy="1744831"/>
          </a:xfrm>
          <a:prstGeom prst="wedgeEllipseCallout">
            <a:avLst>
              <a:gd name="adj1" fmla="val 92312"/>
              <a:gd name="adj2" fmla="val -108610"/>
            </a:avLst>
          </a:prstGeom>
          <a:gradFill flip="none" rotWithShape="1">
            <a:gsLst>
              <a:gs pos="0">
                <a:srgbClr val="008E2F"/>
              </a:gs>
              <a:gs pos="100000">
                <a:srgbClr val="008E2F">
                  <a:lumMod val="76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i="1" kern="0" dirty="0">
                <a:solidFill>
                  <a:srgbClr val="FFFFFF"/>
                </a:solidFill>
                <a:latin typeface="Arial"/>
              </a:rPr>
              <a:t>The </a:t>
            </a:r>
            <a:r>
              <a:rPr lang="de-DE" sz="1800" i="1" kern="0" dirty="0" err="1">
                <a:solidFill>
                  <a:srgbClr val="FFFFFF"/>
                </a:solidFill>
                <a:latin typeface="Arial"/>
              </a:rPr>
              <a:t>new</a:t>
            </a:r>
            <a:r>
              <a:rPr lang="de-DE" sz="1800" i="1" kern="0" dirty="0">
                <a:solidFill>
                  <a:srgbClr val="FFFFFF"/>
                </a:solidFill>
                <a:latin typeface="Arial"/>
              </a:rPr>
              <a:t> material </a:t>
            </a:r>
            <a:r>
              <a:rPr lang="de-DE" sz="1800" i="1" kern="0" dirty="0" err="1">
                <a:solidFill>
                  <a:srgbClr val="FFFFFF"/>
                </a:solidFill>
                <a:latin typeface="Arial"/>
              </a:rPr>
              <a:t>is</a:t>
            </a:r>
            <a:r>
              <a:rPr lang="de-DE" sz="1800" i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i="1" kern="0" dirty="0" err="1">
                <a:solidFill>
                  <a:srgbClr val="FFFFFF"/>
                </a:solidFill>
                <a:latin typeface="Arial"/>
              </a:rPr>
              <a:t>less</a:t>
            </a:r>
            <a:r>
              <a:rPr lang="de-DE" sz="1800" i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1800" i="1" kern="0" dirty="0" err="1">
                <a:solidFill>
                  <a:srgbClr val="FFFFFF"/>
                </a:solidFill>
                <a:latin typeface="Arial"/>
              </a:rPr>
              <a:t>costly</a:t>
            </a:r>
            <a:r>
              <a:rPr lang="de-DE" sz="1800" i="1" kern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2536785" y="2791599"/>
            <a:ext cx="1620180" cy="1303184"/>
            <a:chOff x="1601670" y="4419110"/>
            <a:chExt cx="1147628" cy="900100"/>
          </a:xfrm>
        </p:grpSpPr>
        <p:cxnSp>
          <p:nvCxnSpPr>
            <p:cNvPr id="48" name="Gerader Verbinder 47"/>
            <p:cNvCxnSpPr/>
            <p:nvPr/>
          </p:nvCxnSpPr>
          <p:spPr>
            <a:xfrm flipV="1">
              <a:off x="1601670" y="4419110"/>
              <a:ext cx="1147628" cy="900100"/>
            </a:xfrm>
            <a:prstGeom prst="line">
              <a:avLst/>
            </a:prstGeom>
            <a:noFill/>
            <a:ln w="76200" cap="flat" cmpd="sng" algn="ctr">
              <a:solidFill>
                <a:srgbClr val="BE1E3C"/>
              </a:solidFill>
              <a:prstDash val="solid"/>
              <a:tailEnd type="none"/>
            </a:ln>
            <a:effectLst/>
          </p:spPr>
        </p:cxnSp>
        <p:cxnSp>
          <p:nvCxnSpPr>
            <p:cNvPr id="49" name="Gerader Verbinder 48"/>
            <p:cNvCxnSpPr/>
            <p:nvPr/>
          </p:nvCxnSpPr>
          <p:spPr>
            <a:xfrm flipH="1" flipV="1">
              <a:off x="1601670" y="4419110"/>
              <a:ext cx="1147628" cy="900100"/>
            </a:xfrm>
            <a:prstGeom prst="line">
              <a:avLst/>
            </a:prstGeom>
            <a:noFill/>
            <a:ln w="76200" cap="flat" cmpd="sng" algn="ctr">
              <a:solidFill>
                <a:srgbClr val="BE1E3C"/>
              </a:solidFill>
              <a:prstDash val="solid"/>
              <a:tailEnd type="none"/>
            </a:ln>
            <a:effectLst/>
          </p:spPr>
        </p:cxn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35" y="3874207"/>
            <a:ext cx="1685519" cy="2075073"/>
          </a:xfrm>
          <a:prstGeom prst="rect">
            <a:avLst/>
          </a:prstGeom>
        </p:spPr>
      </p:pic>
      <p:sp>
        <p:nvSpPr>
          <p:cNvPr id="51" name="Rechteck 50"/>
          <p:cNvSpPr/>
          <p:nvPr/>
        </p:nvSpPr>
        <p:spPr>
          <a:xfrm>
            <a:off x="2975209" y="4789988"/>
            <a:ext cx="1316771" cy="1159292"/>
          </a:xfrm>
          <a:prstGeom prst="rect">
            <a:avLst/>
          </a:prstGeom>
          <a:noFill/>
          <a:ln w="57150" cap="flat" cmpd="sng" algn="ctr">
            <a:solidFill>
              <a:srgbClr val="ADBF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4374370" y="2632209"/>
            <a:ext cx="495055" cy="822341"/>
            <a:chOff x="3574270" y="2632209"/>
            <a:chExt cx="495055" cy="822341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3574270" y="2632209"/>
              <a:ext cx="495055" cy="822341"/>
              <a:chOff x="3574270" y="2632209"/>
              <a:chExt cx="495055" cy="822341"/>
            </a:xfrm>
          </p:grpSpPr>
          <p:pic>
            <p:nvPicPr>
              <p:cNvPr id="55" name="Grafik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270" y="2632209"/>
                <a:ext cx="495055" cy="822341"/>
              </a:xfrm>
              <a:prstGeom prst="rect">
                <a:avLst/>
              </a:prstGeom>
            </p:spPr>
          </p:pic>
          <p:sp>
            <p:nvSpPr>
              <p:cNvPr id="56" name="Ellipse 55"/>
              <p:cNvSpPr/>
              <p:nvPr/>
            </p:nvSpPr>
            <p:spPr>
              <a:xfrm>
                <a:off x="3770915" y="2852940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3896925" y="2843935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4" name="Bogen 53"/>
            <p:cNvSpPr/>
            <p:nvPr/>
          </p:nvSpPr>
          <p:spPr>
            <a:xfrm rot="18759087" flipH="1" flipV="1">
              <a:off x="3717036" y="2733996"/>
              <a:ext cx="252000" cy="252000"/>
            </a:xfrm>
            <a:prstGeom prst="arc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5" y="2295057"/>
            <a:ext cx="6075675" cy="2259068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132191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256694" y="1466636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Meanwhile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, at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factory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industrial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customer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… </a:t>
            </a:r>
            <a:endParaRPr lang="de-DE" sz="18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6416740" y="2604377"/>
            <a:ext cx="495055" cy="822341"/>
            <a:chOff x="5597590" y="2347202"/>
            <a:chExt cx="495055" cy="822341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5597590" y="2347202"/>
              <a:ext cx="495055" cy="822341"/>
              <a:chOff x="3574270" y="2632209"/>
              <a:chExt cx="495055" cy="822341"/>
            </a:xfrm>
          </p:grpSpPr>
          <p:pic>
            <p:nvPicPr>
              <p:cNvPr id="34" name="Grafik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270" y="2632209"/>
                <a:ext cx="495055" cy="822341"/>
              </a:xfrm>
              <a:prstGeom prst="rect">
                <a:avLst/>
              </a:prstGeom>
            </p:spPr>
          </p:pic>
          <p:sp>
            <p:nvSpPr>
              <p:cNvPr id="35" name="Ellipse 34"/>
              <p:cNvSpPr/>
              <p:nvPr/>
            </p:nvSpPr>
            <p:spPr>
              <a:xfrm>
                <a:off x="3770915" y="2852940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896925" y="2843935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3" name="Bogen 32"/>
            <p:cNvSpPr/>
            <p:nvPr/>
          </p:nvSpPr>
          <p:spPr>
            <a:xfrm rot="2840913" flipH="1">
              <a:off x="5762641" y="2653992"/>
              <a:ext cx="216000" cy="216000"/>
            </a:xfrm>
            <a:prstGeom prst="arc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Ovale Legende 36"/>
          <p:cNvSpPr/>
          <p:nvPr/>
        </p:nvSpPr>
        <p:spPr>
          <a:xfrm flipH="1">
            <a:off x="6739395" y="3563716"/>
            <a:ext cx="3015336" cy="1080120"/>
          </a:xfrm>
          <a:prstGeom prst="wedgeEllipseCallout">
            <a:avLst>
              <a:gd name="adj1" fmla="val 44171"/>
              <a:gd name="adj2" fmla="val -103906"/>
            </a:avLst>
          </a:prstGeom>
          <a:gradFill>
            <a:gsLst>
              <a:gs pos="0">
                <a:srgbClr val="FA6E00">
                  <a:lumMod val="40000"/>
                  <a:lumOff val="60000"/>
                </a:srgbClr>
              </a:gs>
              <a:gs pos="100000">
                <a:srgbClr val="FA6E00">
                  <a:lumMod val="75000"/>
                </a:srgbClr>
              </a:gs>
            </a:gsLst>
            <a:lin ang="2700000" scaled="1"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45720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to order more raw parts!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2536785" y="2791599"/>
            <a:ext cx="1620180" cy="1303184"/>
            <a:chOff x="1601670" y="4419110"/>
            <a:chExt cx="1147628" cy="900100"/>
          </a:xfrm>
        </p:grpSpPr>
        <p:cxnSp>
          <p:nvCxnSpPr>
            <p:cNvPr id="39" name="Gerader Verbinder 38"/>
            <p:cNvCxnSpPr/>
            <p:nvPr/>
          </p:nvCxnSpPr>
          <p:spPr>
            <a:xfrm flipV="1">
              <a:off x="1601670" y="4419110"/>
              <a:ext cx="1147628" cy="900100"/>
            </a:xfrm>
            <a:prstGeom prst="line">
              <a:avLst/>
            </a:prstGeom>
            <a:noFill/>
            <a:ln w="76200" cap="flat" cmpd="sng" algn="ctr">
              <a:solidFill>
                <a:srgbClr val="BE1E3C"/>
              </a:solidFill>
              <a:prstDash val="solid"/>
              <a:tailEnd type="none"/>
            </a:ln>
            <a:effectLst/>
          </p:spPr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1601670" y="4419110"/>
              <a:ext cx="1147628" cy="900100"/>
            </a:xfrm>
            <a:prstGeom prst="line">
              <a:avLst/>
            </a:prstGeom>
            <a:noFill/>
            <a:ln w="76200" cap="flat" cmpd="sng" algn="ctr">
              <a:solidFill>
                <a:srgbClr val="BE1E3C"/>
              </a:solidFill>
              <a:prstDash val="solid"/>
              <a:tailEnd type="none"/>
            </a:ln>
            <a:effectLst/>
          </p:spPr>
        </p:cxnSp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35" y="3874207"/>
            <a:ext cx="1685519" cy="2075073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2975209" y="4789988"/>
            <a:ext cx="1316771" cy="1159292"/>
          </a:xfrm>
          <a:prstGeom prst="rect">
            <a:avLst/>
          </a:prstGeom>
          <a:noFill/>
          <a:ln w="57150" cap="flat" cmpd="sng" algn="ctr">
            <a:solidFill>
              <a:srgbClr val="ADBF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214816" y="2196283"/>
            <a:ext cx="5166917" cy="2447852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607941" y="4725110"/>
            <a:ext cx="1707618" cy="1296805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e Legende 44"/>
          <p:cNvSpPr/>
          <p:nvPr/>
        </p:nvSpPr>
        <p:spPr>
          <a:xfrm flipH="1">
            <a:off x="2761810" y="4164252"/>
            <a:ext cx="3631666" cy="1744831"/>
          </a:xfrm>
          <a:prstGeom prst="wedgeEllipseCallout">
            <a:avLst>
              <a:gd name="adj1" fmla="val -51696"/>
              <a:gd name="adj2" fmla="val -116252"/>
            </a:avLst>
          </a:prstGeom>
          <a:gradFill>
            <a:gsLst>
              <a:gs pos="0">
                <a:srgbClr val="FA6E00">
                  <a:lumMod val="40000"/>
                  <a:lumOff val="60000"/>
                </a:srgbClr>
              </a:gs>
              <a:gs pos="100000">
                <a:srgbClr val="FA6E00">
                  <a:lumMod val="75000"/>
                </a:srgbClr>
              </a:gs>
            </a:gsLst>
            <a:lin ang="2700000" scaled="1"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85725" marR="0" lvl="1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have lots of defective parts now!</a:t>
            </a:r>
          </a:p>
        </p:txBody>
      </p:sp>
      <p:sp>
        <p:nvSpPr>
          <p:cNvPr id="46" name="Ovale Legende 45"/>
          <p:cNvSpPr/>
          <p:nvPr/>
        </p:nvSpPr>
        <p:spPr>
          <a:xfrm flipH="1">
            <a:off x="6879767" y="1943395"/>
            <a:ext cx="3015336" cy="1080120"/>
          </a:xfrm>
          <a:prstGeom prst="wedgeEllipseCallout">
            <a:avLst>
              <a:gd name="adj1" fmla="val 52113"/>
              <a:gd name="adj2" fmla="val 34166"/>
            </a:avLst>
          </a:prstGeom>
          <a:gradFill>
            <a:gsLst>
              <a:gs pos="0">
                <a:srgbClr val="FA6E00">
                  <a:lumMod val="40000"/>
                  <a:lumOff val="60000"/>
                </a:srgbClr>
              </a:gs>
              <a:gs pos="100000">
                <a:srgbClr val="FA6E00">
                  <a:lumMod val="75000"/>
                </a:srgbClr>
              </a:gs>
            </a:gsLst>
            <a:lin ang="2700000" scaled="1"/>
          </a:gra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45720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We’ll miss our sustainability targets…</a:t>
            </a:r>
          </a:p>
        </p:txBody>
      </p:sp>
      <p:grpSp>
        <p:nvGrpSpPr>
          <p:cNvPr id="47" name="Gruppieren 46"/>
          <p:cNvGrpSpPr/>
          <p:nvPr/>
        </p:nvGrpSpPr>
        <p:grpSpPr>
          <a:xfrm>
            <a:off x="9127798" y="2663459"/>
            <a:ext cx="679514" cy="818014"/>
            <a:chOff x="8127936" y="3252811"/>
            <a:chExt cx="504056" cy="589158"/>
          </a:xfrm>
        </p:grpSpPr>
        <p:pic>
          <p:nvPicPr>
            <p:cNvPr id="48" name="Picture 4" descr="#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27936" y="3252811"/>
              <a:ext cx="504056" cy="589158"/>
            </a:xfrm>
            <a:prstGeom prst="rect">
              <a:avLst/>
            </a:prstGeom>
            <a:noFill/>
          </p:spPr>
        </p:pic>
        <p:pic>
          <p:nvPicPr>
            <p:cNvPr id="49" name="Picture 6" descr="#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87192" y="3390478"/>
              <a:ext cx="179036" cy="171079"/>
            </a:xfrm>
            <a:prstGeom prst="rect">
              <a:avLst/>
            </a:prstGeom>
            <a:noFill/>
          </p:spPr>
        </p:pic>
      </p:grpSp>
      <p:sp>
        <p:nvSpPr>
          <p:cNvPr id="50" name="Textfeld 49"/>
          <p:cNvSpPr txBox="1"/>
          <p:nvPr/>
        </p:nvSpPr>
        <p:spPr>
          <a:xfrm>
            <a:off x="9238320" y="2635971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050" b="1" dirty="0" smtClean="0">
                <a:solidFill>
                  <a:srgbClr val="000000"/>
                </a:solidFill>
                <a:latin typeface="Arial" charset="0"/>
              </a:rPr>
              <a:t>KPI</a:t>
            </a:r>
            <a:endParaRPr lang="de-DE" sz="105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321910" y="1178750"/>
            <a:ext cx="8145645" cy="945105"/>
          </a:xfrm>
          <a:prstGeom prst="rect">
            <a:avLst/>
          </a:prstGeom>
          <a:solidFill>
            <a:srgbClr val="008E2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50145" y="1466636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Have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you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taken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a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good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decision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? Who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benefits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and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800" b="1" dirty="0" err="1" smtClean="0">
                <a:solidFill>
                  <a:srgbClr val="FFFFFF"/>
                </a:solidFill>
                <a:latin typeface="Arial" charset="0"/>
              </a:rPr>
              <a:t>who</a:t>
            </a:r>
            <a:r>
              <a:rPr lang="de-DE" sz="1800" b="1" dirty="0" smtClean="0">
                <a:solidFill>
                  <a:srgbClr val="FFFFFF"/>
                </a:solidFill>
                <a:latin typeface="Arial" charset="0"/>
              </a:rPr>
              <a:t> loses?</a:t>
            </a:r>
            <a:endParaRPr lang="de-DE" sz="18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5" y="2295057"/>
            <a:ext cx="6075675" cy="2259068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379148" y="2643416"/>
            <a:ext cx="495055" cy="822341"/>
            <a:chOff x="3574270" y="2632209"/>
            <a:chExt cx="495055" cy="82234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70" y="2632209"/>
              <a:ext cx="495055" cy="822341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3770915" y="2852940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896925" y="2843935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356765" y="2652421"/>
            <a:ext cx="495055" cy="822341"/>
            <a:chOff x="5597590" y="2347202"/>
            <a:chExt cx="495055" cy="822341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5597590" y="2347202"/>
              <a:ext cx="495055" cy="822341"/>
              <a:chOff x="3574270" y="2632209"/>
              <a:chExt cx="495055" cy="822341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270" y="2632209"/>
                <a:ext cx="495055" cy="822341"/>
              </a:xfrm>
              <a:prstGeom prst="rect">
                <a:avLst/>
              </a:prstGeom>
            </p:spPr>
          </p:pic>
          <p:sp>
            <p:nvSpPr>
              <p:cNvPr id="16" name="Ellipse 15"/>
              <p:cNvSpPr/>
              <p:nvPr/>
            </p:nvSpPr>
            <p:spPr>
              <a:xfrm>
                <a:off x="3770915" y="2852940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3896925" y="2843935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" name="Bogen 13"/>
            <p:cNvSpPr/>
            <p:nvPr/>
          </p:nvSpPr>
          <p:spPr>
            <a:xfrm rot="2840913" flipH="1">
              <a:off x="5762641" y="2653992"/>
              <a:ext cx="216000" cy="216000"/>
            </a:xfrm>
            <a:prstGeom prst="arc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407215" y="2606659"/>
            <a:ext cx="495055" cy="822341"/>
            <a:chOff x="5597590" y="2347202"/>
            <a:chExt cx="495055" cy="822341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5597590" y="2347202"/>
              <a:ext cx="495055" cy="822341"/>
              <a:chOff x="3574270" y="2632209"/>
              <a:chExt cx="495055" cy="822341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270" y="2632209"/>
                <a:ext cx="495055" cy="822341"/>
              </a:xfrm>
              <a:prstGeom prst="rect">
                <a:avLst/>
              </a:prstGeom>
            </p:spPr>
          </p:pic>
          <p:sp>
            <p:nvSpPr>
              <p:cNvPr id="22" name="Ellipse 21"/>
              <p:cNvSpPr/>
              <p:nvPr/>
            </p:nvSpPr>
            <p:spPr>
              <a:xfrm>
                <a:off x="3770915" y="2852940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3896925" y="2843935"/>
                <a:ext cx="36000" cy="3600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Bogen 19"/>
            <p:cNvSpPr/>
            <p:nvPr/>
          </p:nvSpPr>
          <p:spPr>
            <a:xfrm rot="2840913" flipH="1">
              <a:off x="5762641" y="2653992"/>
              <a:ext cx="216000" cy="216000"/>
            </a:xfrm>
            <a:prstGeom prst="arc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Wolkenförmige Legende 23"/>
          <p:cNvSpPr/>
          <p:nvPr/>
        </p:nvSpPr>
        <p:spPr>
          <a:xfrm flipH="1">
            <a:off x="1233842" y="2402172"/>
            <a:ext cx="944845" cy="424500"/>
          </a:xfrm>
          <a:prstGeom prst="cloudCallout">
            <a:avLst>
              <a:gd name="adj1" fmla="val -69222"/>
              <a:gd name="adj2" fmla="val 10892"/>
            </a:avLst>
          </a:prstGeom>
          <a:solidFill>
            <a:srgbClr val="FFFFFF"/>
          </a:solidFill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5" name="Wolkenförmige Legende 24"/>
          <p:cNvSpPr/>
          <p:nvPr/>
        </p:nvSpPr>
        <p:spPr>
          <a:xfrm flipH="1">
            <a:off x="3788573" y="2234341"/>
            <a:ext cx="944845" cy="424500"/>
          </a:xfrm>
          <a:prstGeom prst="cloudCallout">
            <a:avLst/>
          </a:prstGeom>
          <a:solidFill>
            <a:srgbClr val="FFFFFF"/>
          </a:solidFill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6" name="Wolkenförmige Legende 25"/>
          <p:cNvSpPr/>
          <p:nvPr/>
        </p:nvSpPr>
        <p:spPr>
          <a:xfrm>
            <a:off x="6607925" y="2197161"/>
            <a:ext cx="944845" cy="424500"/>
          </a:xfrm>
          <a:prstGeom prst="cloudCallout">
            <a:avLst/>
          </a:prstGeom>
          <a:solidFill>
            <a:srgbClr val="FFFFFF"/>
          </a:solidFill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35" y="3874207"/>
            <a:ext cx="1685519" cy="2075073"/>
          </a:xfrm>
          <a:prstGeom prst="rect">
            <a:avLst/>
          </a:prstGeom>
        </p:spPr>
      </p:pic>
      <p:grpSp>
        <p:nvGrpSpPr>
          <p:cNvPr id="28" name="Gruppieren 27"/>
          <p:cNvGrpSpPr/>
          <p:nvPr/>
        </p:nvGrpSpPr>
        <p:grpSpPr>
          <a:xfrm>
            <a:off x="2851820" y="4554125"/>
            <a:ext cx="495055" cy="822341"/>
            <a:chOff x="3574270" y="2632209"/>
            <a:chExt cx="495055" cy="822341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70" y="2632209"/>
              <a:ext cx="495055" cy="822341"/>
            </a:xfrm>
            <a:prstGeom prst="rect">
              <a:avLst/>
            </a:prstGeom>
          </p:spPr>
        </p:pic>
        <p:sp>
          <p:nvSpPr>
            <p:cNvPr id="30" name="Ellipse 29"/>
            <p:cNvSpPr/>
            <p:nvPr/>
          </p:nvSpPr>
          <p:spPr>
            <a:xfrm>
              <a:off x="3770915" y="2852940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3896925" y="2843935"/>
              <a:ext cx="36000" cy="36000"/>
            </a:xfrm>
            <a:prstGeom prst="ellipse">
              <a:avLst/>
            </a:prstGeom>
            <a:solidFill>
              <a:srgbClr val="000000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Wolkenförmige Legende 31"/>
          <p:cNvSpPr/>
          <p:nvPr/>
        </p:nvSpPr>
        <p:spPr>
          <a:xfrm flipH="1">
            <a:off x="2178687" y="4151489"/>
            <a:ext cx="944845" cy="424500"/>
          </a:xfrm>
          <a:prstGeom prst="cloudCallout">
            <a:avLst/>
          </a:prstGeom>
          <a:solidFill>
            <a:srgbClr val="FFFFFF"/>
          </a:solidFill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3" name="Bogen 32"/>
          <p:cNvSpPr/>
          <p:nvPr/>
        </p:nvSpPr>
        <p:spPr>
          <a:xfrm rot="18759087" flipH="1" flipV="1">
            <a:off x="4517136" y="2733996"/>
            <a:ext cx="252000" cy="252000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316234" y="4672777"/>
            <a:ext cx="4646376" cy="1276503"/>
            <a:chOff x="5316234" y="4672777"/>
            <a:chExt cx="4646376" cy="1276503"/>
          </a:xfrm>
        </p:grpSpPr>
        <p:sp>
          <p:nvSpPr>
            <p:cNvPr id="34" name="Rechteck 33"/>
            <p:cNvSpPr/>
            <p:nvPr/>
          </p:nvSpPr>
          <p:spPr>
            <a:xfrm>
              <a:off x="5316234" y="4672777"/>
              <a:ext cx="4102987" cy="12765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5338943" y="4828219"/>
              <a:ext cx="4623667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ts val="600"/>
                </a:spcAft>
              </a:pP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Methods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and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tools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are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needed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b="1" dirty="0" err="1" smtClean="0">
                  <a:solidFill>
                    <a:srgbClr val="000000"/>
                  </a:solidFill>
                  <a:latin typeface="Arial" charset="0"/>
                </a:rPr>
                <a:t>to</a:t>
              </a:r>
              <a:r>
                <a:rPr lang="de-DE" sz="1400" b="1" dirty="0" smtClean="0">
                  <a:solidFill>
                    <a:srgbClr val="000000"/>
                  </a:solidFill>
                  <a:latin typeface="Arial" charset="0"/>
                </a:rPr>
                <a:t>…</a:t>
              </a:r>
              <a:endParaRPr lang="de-DE" sz="1400" b="1" dirty="0">
                <a:solidFill>
                  <a:srgbClr val="000000"/>
                </a:solidFill>
                <a:latin typeface="Arial" charset="0"/>
              </a:endParaRPr>
            </a:p>
            <a:p>
              <a:pPr marL="449263" indent="-26670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Font typeface="Wingdings" panose="05000000000000000000" pitchFamily="2" charset="2"/>
                <a:buChar char=""/>
              </a:pP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</a:rPr>
                <a:t>Identify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dirty="0" err="1">
                  <a:solidFill>
                    <a:srgbClr val="000000"/>
                  </a:solidFill>
                  <a:latin typeface="Arial" charset="0"/>
                </a:rPr>
                <a:t>interdependencies</a:t>
              </a:r>
              <a:r>
                <a:rPr lang="de-DE" sz="14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</a:rPr>
                <a:t>&amp;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arget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conflicts</a:t>
              </a:r>
              <a:endParaRPr lang="de-DE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449263" indent="-26670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Font typeface="Wingdings" panose="05000000000000000000" pitchFamily="2" charset="2"/>
                <a:buChar char=""/>
              </a:pP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Avoid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problem</a:t>
              </a:r>
              <a:r>
                <a:rPr lang="de-DE" sz="1400" dirty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shiftings</a:t>
              </a:r>
              <a:endParaRPr lang="de-DE" sz="14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endParaRPr>
            </a:p>
            <a:p>
              <a:pPr marL="449263" indent="-266700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008E2F"/>
                </a:buClr>
                <a:buFont typeface="Wingdings" panose="05000000000000000000" pitchFamily="2" charset="2"/>
                <a:buChar char=""/>
              </a:pP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Find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hidden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resource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saving</a:t>
              </a:r>
              <a:r>
                <a:rPr lang="de-DE" sz="1400" dirty="0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charset="0"/>
                  <a:sym typeface="Wingdings" panose="05000000000000000000" pitchFamily="2" charset="2"/>
                </a:rPr>
                <a:t>potentials</a:t>
              </a:r>
              <a:endParaRPr lang="de-DE" sz="14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endParaRPr>
            </a:p>
          </p:txBody>
        </p:sp>
      </p:grpSp>
      <p:sp>
        <p:nvSpPr>
          <p:cNvPr id="36" name="Bogen 35"/>
          <p:cNvSpPr/>
          <p:nvPr/>
        </p:nvSpPr>
        <p:spPr>
          <a:xfrm rot="18759087" flipH="1" flipV="1">
            <a:off x="2997828" y="4641647"/>
            <a:ext cx="252000" cy="252000"/>
          </a:xfrm>
          <a:prstGeom prst="arc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Introduction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45214" y="6117883"/>
            <a:ext cx="794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MEMAN is developing a toolbox  to enhance resource and energy efficiency for single factories and entire value chains alike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89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gen 1"/>
          <p:cNvSpPr/>
          <p:nvPr/>
        </p:nvSpPr>
        <p:spPr>
          <a:xfrm rot="2700000">
            <a:off x="-4686274" y="543434"/>
            <a:ext cx="6059164" cy="6059164"/>
          </a:xfrm>
          <a:prstGeom prst="arc">
            <a:avLst/>
          </a:prstGeom>
          <a:solidFill>
            <a:srgbClr val="FFFFFF"/>
          </a:solidFill>
          <a:ln w="76200" cap="flat" cmpd="sng" algn="ctr">
            <a:solidFill>
              <a:srgbClr val="008E2F"/>
            </a:solidFill>
            <a:prstDash val="soli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DDDD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38563" y="1655803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86635" y="1673805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Introduction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1016605" y="2492896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81690" y="3363961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Concept 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&amp; Implementation</a:t>
            </a:r>
            <a:endParaRPr lang="de-DE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16605" y="4167082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592181" y="4209039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Exemplary</a:t>
            </a:r>
            <a:r>
              <a:rPr lang="de-DE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de-DE" kern="0" dirty="0" err="1" smtClean="0">
                <a:solidFill>
                  <a:srgbClr val="000000"/>
                </a:solidFill>
                <a:latin typeface="Arial"/>
              </a:rPr>
              <a:t>pplication</a:t>
            </a: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38563" y="5004175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6635" y="5054115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kern="0" dirty="0">
                <a:latin typeface="Arial"/>
              </a:rPr>
              <a:t>Conclusions &amp; Outlook</a:t>
            </a:r>
          </a:p>
        </p:txBody>
      </p:sp>
      <p:sp>
        <p:nvSpPr>
          <p:cNvPr id="11" name="Ellipse 10"/>
          <p:cNvSpPr/>
          <p:nvPr/>
        </p:nvSpPr>
        <p:spPr>
          <a:xfrm>
            <a:off x="1151620" y="3329989"/>
            <a:ext cx="468052" cy="468052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92181" y="2518883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de-DE" b="1" kern="0" dirty="0" smtClean="0">
                <a:solidFill>
                  <a:srgbClr val="000000"/>
                </a:solidFill>
                <a:latin typeface="Arial"/>
              </a:rPr>
              <a:t>Background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>
          <a:xfrm>
            <a:off x="431800" y="111125"/>
            <a:ext cx="8375650" cy="360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Agenda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_MEMAN (Template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dirty="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7f6912e-a8eb-4c25-ad1b-ecf306e9c35e" ContentTypeId="0x01010018E01CE33C90DE4A970D47E400D176AE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 Proyecto General" ma:contentTypeID="0x01010018E01CE33C90DE4A970D47E400D176AE010100D2D016CFE9D91C42AE00FA3750B4B51A" ma:contentTypeVersion="1" ma:contentTypeDescription="" ma:contentTypeScope="" ma:versionID="564228e88a86455c420cb98da80c4c9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dc19939ec7337b21ba7e76b4674a7c2f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_x0020_Proyecto" minOccurs="0"/>
                <xsd:element ref="ns2:Hito_x0020_Proyecto" minOccurs="0"/>
                <xsd:element ref="ns2:Socios" minOccurs="0"/>
                <xsd:element ref="ns2:Observaciones" minOccurs="0"/>
                <xsd:element ref="ns2:Definitiv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_x0020_Proyecto" ma:index="2" nillable="true" ma:displayName="T_Doc Proyecto" ma:format="Dropdown" ma:internalName="T_Doc_x0020_Proyecto" ma:readOnly="false">
      <xsd:simpleType>
        <xsd:restriction base="dms:Choice">
          <xsd:enumeration value="Aceptación"/>
          <xsd:enumeration value="Acta"/>
          <xsd:enumeration value="Bibliografía"/>
          <xsd:enumeration value="Comunicación/notificaciones"/>
          <xsd:enumeration value="Contrato/convenio"/>
          <xsd:enumeration value="Declaraciones/certificados"/>
          <xsd:enumeration value="Empresa/entidad"/>
          <xsd:enumeration value="Formulario"/>
          <xsd:enumeration value="Inf. Económica/Presupuesto"/>
          <xsd:enumeration value="Memoria técnica"/>
          <xsd:enumeration value="Plantillas"/>
          <xsd:enumeration value="Presentaciones"/>
          <xsd:enumeration value="Resolución/certificación"/>
          <xsd:enumeration value="Retorno/Acuse de recibo"/>
          <xsd:enumeration value="Soporte"/>
          <xsd:enumeration value="Subsanación"/>
        </xsd:restriction>
      </xsd:simpleType>
    </xsd:element>
    <xsd:element name="Hito_x0020_Proyecto" ma:index="3" nillable="true" ma:displayName="Hito Proyecto" ma:default="Hito1: Documentación general para toda la gestión" ma:format="Dropdown" ma:internalName="Hito_x0020_Proyecto">
      <xsd:simpleType>
        <xsd:restriction base="dms:Choice">
          <xsd:enumeration value="Hito1: Documentación general para toda la gestión"/>
          <xsd:enumeration value="Hito2: Kick off Meeting Bruselas (ene 2015)"/>
          <xsd:enumeration value="Hito3: First Amendment"/>
          <xsd:enumeration value="HIto4: Audios TECHNICAL COMMITTEE"/>
          <xsd:enumeration value="Hito5: 2nd TECHNICAL COMMITEE Braunschweig (abril 2015)"/>
          <xsd:enumeration value="Hito6: Deliverables"/>
          <xsd:enumeration value="Hito7: Interim Report (M01-M06)"/>
          <xsd:enumeration value="Hito8: 3rd TECHNICAL COMMITEE Mondragón oct 2015)"/>
          <xsd:enumeration value="Hito9: 1st Periodic Report"/>
          <xsd:enumeration value="Hitoz10: 2nd General Assembly/ESS"/>
        </xsd:restriction>
      </xsd:simpleType>
    </xsd:element>
    <xsd:element name="Socios" ma:index="4" nillable="true" ma:displayName="Socios" ma:format="Dropdown" ma:internalName="Socios">
      <xsd:simpleType>
        <xsd:restriction base="dms:Choice">
          <xsd:enumeration value="0_TODOS"/>
          <xsd:enumeration value="1_MCC"/>
          <xsd:enumeration value="2_CETIM"/>
          <xsd:enumeration value="3_EIFFO"/>
          <xsd:enumeration value="4_TECH"/>
          <xsd:enumeration value="5_TUBS"/>
          <xsd:enumeration value="6_LORA"/>
          <xsd:enumeration value="7_EDERLAN"/>
          <xsd:enumeration value="8_INSER"/>
          <xsd:enumeration value="9_MV"/>
          <xsd:enumeration value="10_STJ"/>
          <xsd:enumeration value="11_THOMA"/>
          <xsd:enumeration value="12_VMT"/>
          <xsd:enumeration value="13_ACCIONA"/>
          <xsd:enumeration value="14_G!E"/>
          <xsd:enumeration value="15_KONIKER"/>
        </xsd:restriction>
      </xsd:simpleType>
    </xsd:element>
    <xsd:element name="Observaciones" ma:index="5" nillable="true" ma:displayName="Observaciones" ma:internalName="Observaciones">
      <xsd:simpleType>
        <xsd:restriction base="dms:Note">
          <xsd:maxLength value="255"/>
        </xsd:restriction>
      </xsd:simpleType>
    </xsd:element>
    <xsd:element name="Definitivo" ma:index="6" nillable="true" ma:displayName="Definitivo" ma:default="No" ma:format="Dropdown" ma:internalName="Definitivo">
      <xsd:simpleType>
        <xsd:restriction base="dms:Choice">
          <xsd:enumeration value="Sí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initivo xmlns="7e9eed2f-27c4-4474-ba4f-3601f39e8add">No</Definitivo>
    <Socios xmlns="7e9eed2f-27c4-4474-ba4f-3601f39e8add">0_TODOS</Socios>
    <T_Doc_x0020_Proyecto xmlns="7e9eed2f-27c4-4474-ba4f-3601f39e8add">Plantillas</T_Doc_x0020_Proyecto>
    <Observaciones xmlns="7e9eed2f-27c4-4474-ba4f-3601f39e8add">&lt;div&gt;Plantilla para presentaciones. Hecha por G!E&lt;/div&gt;</Observaciones>
    <Hito_x0020_Proyecto xmlns="7e9eed2f-27c4-4474-ba4f-3601f39e8add">Hito1: Documentación general para toda la gestión</Hito_x0020_Proyecto>
  </documentManagement>
</p:properties>
</file>

<file path=customXml/itemProps1.xml><?xml version="1.0" encoding="utf-8"?>
<ds:datastoreItem xmlns:ds="http://schemas.openxmlformats.org/officeDocument/2006/customXml" ds:itemID="{49D97BC2-D7E9-4CDD-9280-0192FA37D7B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2AB1130-DECC-498E-9EBB-652904B06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eed2f-27c4-4474-ba4f-3601f39e8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06CB49-507C-43CF-AC45-C584E56A689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4E626C-A445-4800-9788-9EF4B42B8C52}">
  <ds:schemaRefs>
    <ds:schemaRef ds:uri="http://www.w3.org/XML/1998/namespace"/>
    <ds:schemaRef ds:uri="http://schemas.microsoft.com/office/infopath/2007/PartnerControls"/>
    <ds:schemaRef ds:uri="7e9eed2f-27c4-4474-ba4f-3601f39e8add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PRESENTATION_MEMAN (Template2)</Template>
  <TotalTime>4821</TotalTime>
  <Words>1356</Words>
  <Application>Microsoft Office PowerPoint</Application>
  <PresentationFormat>Custom</PresentationFormat>
  <Paragraphs>373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Big John</vt:lpstr>
      <vt:lpstr>Calibri</vt:lpstr>
      <vt:lpstr>Wingdings</vt:lpstr>
      <vt:lpstr>POWERPOINT PRESENTATION_MEMAN (Template2)</vt:lpstr>
      <vt:lpstr>INTEGRAL MATERIAL AND ENERGY FLOW MANAGEMENT IN MANUFACTURING METAL MECHANIC SECTOR</vt:lpstr>
      <vt:lpstr>Agenda</vt:lpstr>
      <vt:lpstr>Introduction</vt:lpstr>
      <vt:lpstr>Introduction</vt:lpstr>
      <vt:lpstr>Introduction</vt:lpstr>
      <vt:lpstr>Introduction</vt:lpstr>
      <vt:lpstr>Introduction</vt:lpstr>
      <vt:lpstr>Introduction</vt:lpstr>
      <vt:lpstr>Agenda</vt:lpstr>
      <vt:lpstr>Background</vt:lpstr>
      <vt:lpstr>Background</vt:lpstr>
      <vt:lpstr>Agenda</vt:lpstr>
      <vt:lpstr>Concept &amp; Implementation - Project Background &amp; Approach</vt:lpstr>
      <vt:lpstr>Exemplary Application – Configuration of Value Chain (Use cases)</vt:lpstr>
      <vt:lpstr>Concept &amp; Implementation - Project Background &amp; Approach</vt:lpstr>
      <vt:lpstr>Concept &amp; Implementation – Toolbox Concept</vt:lpstr>
      <vt:lpstr>Concept &amp; Implementation – Toolbox Concept</vt:lpstr>
      <vt:lpstr>Concept &amp; Implementation – Toolbox Concept</vt:lpstr>
      <vt:lpstr>Concept &amp; Implementation – Application Paths</vt:lpstr>
      <vt:lpstr>Concept &amp; Implementation – Application Paths</vt:lpstr>
      <vt:lpstr>PowerPoint Presentation</vt:lpstr>
      <vt:lpstr>PowerPoint Presentation</vt:lpstr>
      <vt:lpstr>Concept &amp; Implementation – Application Paths</vt:lpstr>
      <vt:lpstr>Concept &amp; Implementation – Application Paths</vt:lpstr>
      <vt:lpstr>Concept &amp; Implementation – Application Paths</vt:lpstr>
      <vt:lpstr>Concept &amp; Implementation – Application Paths</vt:lpstr>
      <vt:lpstr>Concept &amp; Implementation – Application Paths</vt:lpstr>
      <vt:lpstr>Agenda</vt:lpstr>
      <vt:lpstr>Exemplary Application – Configuration of Value Chain (Use cases)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</dc:creator>
  <cp:lastModifiedBy>Valeria Mazzagatti</cp:lastModifiedBy>
  <cp:revision>241</cp:revision>
  <dcterms:created xsi:type="dcterms:W3CDTF">2015-04-24T06:47:42Z</dcterms:created>
  <dcterms:modified xsi:type="dcterms:W3CDTF">2018-03-01T13:53:49Z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0x01010018E01CE33C90DE4A970D47E400D176AE010100D2D016CFE9D91C42AE00FA3750B4B51A</vt:lpwstr>
  </property>
</Properties>
</file>